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84.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Lst>
  <p:sldSz cy="5143500" cx="9144000"/>
  <p:notesSz cx="6858000" cy="9144000"/>
  <p:embeddedFontLst>
    <p:embeddedFont>
      <p:font typeface="Roboto"/>
      <p:regular r:id="rId91"/>
      <p:bold r:id="rId92"/>
      <p:italic r:id="rId93"/>
      <p:boldItalic r:id="rId94"/>
    </p:embeddedFont>
    <p:embeddedFont>
      <p:font typeface="Open Sans"/>
      <p:regular r:id="rId95"/>
      <p:bold r:id="rId96"/>
      <p:italic r:id="rId97"/>
      <p:boldItalic r:id="rId9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3B6AB907-4272-458C-8EE4-C8419ADFFD6C}">
  <a:tblStyle styleId="{3B6AB907-4272-458C-8EE4-C8419ADFFD6C}"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95" Type="http://schemas.openxmlformats.org/officeDocument/2006/relationships/font" Target="fonts/OpenSans-regular.fntdata"/><Relationship Id="rId94" Type="http://schemas.openxmlformats.org/officeDocument/2006/relationships/font" Target="fonts/Roboto-boldItalic.fntdata"/><Relationship Id="rId97" Type="http://schemas.openxmlformats.org/officeDocument/2006/relationships/font" Target="fonts/OpenSans-italic.fntdata"/><Relationship Id="rId96" Type="http://schemas.openxmlformats.org/officeDocument/2006/relationships/font" Target="fonts/OpenSans-bold.fntdata"/><Relationship Id="rId11" Type="http://schemas.openxmlformats.org/officeDocument/2006/relationships/slide" Target="slides/slide6.xml"/><Relationship Id="rId10" Type="http://schemas.openxmlformats.org/officeDocument/2006/relationships/slide" Target="slides/slide5.xml"/><Relationship Id="rId98" Type="http://schemas.openxmlformats.org/officeDocument/2006/relationships/font" Target="fonts/OpenSans-boldItalic.fntdata"/><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font" Target="fonts/Roboto-regular.fntdata"/><Relationship Id="rId90" Type="http://schemas.openxmlformats.org/officeDocument/2006/relationships/slide" Target="slides/slide85.xml"/><Relationship Id="rId93" Type="http://schemas.openxmlformats.org/officeDocument/2006/relationships/font" Target="fonts/Roboto-italic.fntdata"/><Relationship Id="rId92" Type="http://schemas.openxmlformats.org/officeDocument/2006/relationships/font" Target="fonts/Roboto-bold.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87" Type="http://schemas.openxmlformats.org/officeDocument/2006/relationships/slide" Target="slides/slide82.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65" Type="http://schemas.openxmlformats.org/officeDocument/2006/relationships/slide" Target="slides/slide60.xml"/><Relationship Id="rId68" Type="http://schemas.openxmlformats.org/officeDocument/2006/relationships/slide" Target="slides/slide63.xml"/><Relationship Id="rId67" Type="http://schemas.openxmlformats.org/officeDocument/2006/relationships/slide" Target="slides/slide62.xml"/><Relationship Id="rId60" Type="http://schemas.openxmlformats.org/officeDocument/2006/relationships/slide" Target="slides/slide55.xml"/><Relationship Id="rId69" Type="http://schemas.openxmlformats.org/officeDocument/2006/relationships/slide" Target="slides/slide6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54" Type="http://schemas.openxmlformats.org/officeDocument/2006/relationships/slide" Target="slides/slide49.xml"/><Relationship Id="rId57" Type="http://schemas.openxmlformats.org/officeDocument/2006/relationships/slide" Target="slides/slide52.xml"/><Relationship Id="rId56" Type="http://schemas.openxmlformats.org/officeDocument/2006/relationships/slide" Target="slides/slide51.xml"/><Relationship Id="rId59" Type="http://schemas.openxmlformats.org/officeDocument/2006/relationships/slide" Target="slides/slide54.xml"/><Relationship Id="rId58"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 name="Shape 72"/>
        <p:cNvGrpSpPr/>
        <p:nvPr/>
      </p:nvGrpSpPr>
      <p:grpSpPr>
        <a:xfrm>
          <a:off x="0" y="0"/>
          <a:ext cx="0" cy="0"/>
          <a:chOff x="0" y="0"/>
          <a:chExt cx="0" cy="0"/>
        </a:xfrm>
      </p:grpSpPr>
      <p:sp>
        <p:nvSpPr>
          <p:cNvPr id="73" name="Google Shape;73;g2392362572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2392362572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4" name="Shape 194"/>
        <p:cNvGrpSpPr/>
        <p:nvPr/>
      </p:nvGrpSpPr>
      <p:grpSpPr>
        <a:xfrm>
          <a:off x="0" y="0"/>
          <a:ext cx="0" cy="0"/>
          <a:chOff x="0" y="0"/>
          <a:chExt cx="0" cy="0"/>
        </a:xfrm>
      </p:grpSpPr>
      <p:sp>
        <p:nvSpPr>
          <p:cNvPr id="195" name="Google Shape;195;g381259be9a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381259be9a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2" name="Shape 202"/>
        <p:cNvGrpSpPr/>
        <p:nvPr/>
      </p:nvGrpSpPr>
      <p:grpSpPr>
        <a:xfrm>
          <a:off x="0" y="0"/>
          <a:ext cx="0" cy="0"/>
          <a:chOff x="0" y="0"/>
          <a:chExt cx="0" cy="0"/>
        </a:xfrm>
      </p:grpSpPr>
      <p:sp>
        <p:nvSpPr>
          <p:cNvPr id="203" name="Google Shape;203;g36abe4e6f8_0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36abe4e6f8_0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0" name="Shape 210"/>
        <p:cNvGrpSpPr/>
        <p:nvPr/>
      </p:nvGrpSpPr>
      <p:grpSpPr>
        <a:xfrm>
          <a:off x="0" y="0"/>
          <a:ext cx="0" cy="0"/>
          <a:chOff x="0" y="0"/>
          <a:chExt cx="0" cy="0"/>
        </a:xfrm>
      </p:grpSpPr>
      <p:sp>
        <p:nvSpPr>
          <p:cNvPr id="211" name="Google Shape;211;g36abe4e6f8_0_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36abe4e6f8_0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8" name="Shape 228"/>
        <p:cNvGrpSpPr/>
        <p:nvPr/>
      </p:nvGrpSpPr>
      <p:grpSpPr>
        <a:xfrm>
          <a:off x="0" y="0"/>
          <a:ext cx="0" cy="0"/>
          <a:chOff x="0" y="0"/>
          <a:chExt cx="0" cy="0"/>
        </a:xfrm>
      </p:grpSpPr>
      <p:sp>
        <p:nvSpPr>
          <p:cNvPr id="229" name="Google Shape;229;g306d1e63af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306d1e63af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6" name="Shape 236"/>
        <p:cNvGrpSpPr/>
        <p:nvPr/>
      </p:nvGrpSpPr>
      <p:grpSpPr>
        <a:xfrm>
          <a:off x="0" y="0"/>
          <a:ext cx="0" cy="0"/>
          <a:chOff x="0" y="0"/>
          <a:chExt cx="0" cy="0"/>
        </a:xfrm>
      </p:grpSpPr>
      <p:sp>
        <p:nvSpPr>
          <p:cNvPr id="237" name="Google Shape;237;g306d1e63af_0_3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306d1e63af_0_3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6" name="Shape 256"/>
        <p:cNvGrpSpPr/>
        <p:nvPr/>
      </p:nvGrpSpPr>
      <p:grpSpPr>
        <a:xfrm>
          <a:off x="0" y="0"/>
          <a:ext cx="0" cy="0"/>
          <a:chOff x="0" y="0"/>
          <a:chExt cx="0" cy="0"/>
        </a:xfrm>
      </p:grpSpPr>
      <p:sp>
        <p:nvSpPr>
          <p:cNvPr id="257" name="Google Shape;257;g3151122ce7_0_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3151122ce7_0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5" name="Shape 265"/>
        <p:cNvGrpSpPr/>
        <p:nvPr/>
      </p:nvGrpSpPr>
      <p:grpSpPr>
        <a:xfrm>
          <a:off x="0" y="0"/>
          <a:ext cx="0" cy="0"/>
          <a:chOff x="0" y="0"/>
          <a:chExt cx="0" cy="0"/>
        </a:xfrm>
      </p:grpSpPr>
      <p:sp>
        <p:nvSpPr>
          <p:cNvPr id="266" name="Google Shape;266;g306d1e63af_0_3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306d1e63af_0_3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2" name="Shape 272"/>
        <p:cNvGrpSpPr/>
        <p:nvPr/>
      </p:nvGrpSpPr>
      <p:grpSpPr>
        <a:xfrm>
          <a:off x="0" y="0"/>
          <a:ext cx="0" cy="0"/>
          <a:chOff x="0" y="0"/>
          <a:chExt cx="0" cy="0"/>
        </a:xfrm>
      </p:grpSpPr>
      <p:sp>
        <p:nvSpPr>
          <p:cNvPr id="273" name="Google Shape;273;g306d1e63af_0_3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306d1e63af_0_3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9" name="Shape 279"/>
        <p:cNvGrpSpPr/>
        <p:nvPr/>
      </p:nvGrpSpPr>
      <p:grpSpPr>
        <a:xfrm>
          <a:off x="0" y="0"/>
          <a:ext cx="0" cy="0"/>
          <a:chOff x="0" y="0"/>
          <a:chExt cx="0" cy="0"/>
        </a:xfrm>
      </p:grpSpPr>
      <p:sp>
        <p:nvSpPr>
          <p:cNvPr id="280" name="Google Shape;280;g306d1e63af_0_3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306d1e63af_0_3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7" name="Shape 287"/>
        <p:cNvGrpSpPr/>
        <p:nvPr/>
      </p:nvGrpSpPr>
      <p:grpSpPr>
        <a:xfrm>
          <a:off x="0" y="0"/>
          <a:ext cx="0" cy="0"/>
          <a:chOff x="0" y="0"/>
          <a:chExt cx="0" cy="0"/>
        </a:xfrm>
      </p:grpSpPr>
      <p:sp>
        <p:nvSpPr>
          <p:cNvPr id="288" name="Google Shape;288;g306d1e63af_0_4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306d1e63af_0_4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 name="Shape 82"/>
        <p:cNvGrpSpPr/>
        <p:nvPr/>
      </p:nvGrpSpPr>
      <p:grpSpPr>
        <a:xfrm>
          <a:off x="0" y="0"/>
          <a:ext cx="0" cy="0"/>
          <a:chOff x="0" y="0"/>
          <a:chExt cx="0" cy="0"/>
        </a:xfrm>
      </p:grpSpPr>
      <p:sp>
        <p:nvSpPr>
          <p:cNvPr id="83" name="Google Shape;8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8" name="Shape 298"/>
        <p:cNvGrpSpPr/>
        <p:nvPr/>
      </p:nvGrpSpPr>
      <p:grpSpPr>
        <a:xfrm>
          <a:off x="0" y="0"/>
          <a:ext cx="0" cy="0"/>
          <a:chOff x="0" y="0"/>
          <a:chExt cx="0" cy="0"/>
        </a:xfrm>
      </p:grpSpPr>
      <p:sp>
        <p:nvSpPr>
          <p:cNvPr id="299" name="Google Shape;299;g306d1e63af_0_4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306d1e63af_0_4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9" name="Shape 309"/>
        <p:cNvGrpSpPr/>
        <p:nvPr/>
      </p:nvGrpSpPr>
      <p:grpSpPr>
        <a:xfrm>
          <a:off x="0" y="0"/>
          <a:ext cx="0" cy="0"/>
          <a:chOff x="0" y="0"/>
          <a:chExt cx="0" cy="0"/>
        </a:xfrm>
      </p:grpSpPr>
      <p:sp>
        <p:nvSpPr>
          <p:cNvPr id="310" name="Google Shape;310;g306d1e63af_0_8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306d1e63af_0_8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7" name="Shape 317"/>
        <p:cNvGrpSpPr/>
        <p:nvPr/>
      </p:nvGrpSpPr>
      <p:grpSpPr>
        <a:xfrm>
          <a:off x="0" y="0"/>
          <a:ext cx="0" cy="0"/>
          <a:chOff x="0" y="0"/>
          <a:chExt cx="0" cy="0"/>
        </a:xfrm>
      </p:grpSpPr>
      <p:sp>
        <p:nvSpPr>
          <p:cNvPr id="318" name="Google Shape;318;g306d1e63af_0_4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306d1e63af_0_4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Relationship example:</a:t>
            </a:r>
            <a:endParaRPr/>
          </a:p>
          <a:p>
            <a:pPr indent="0" lvl="0" marL="0" rtl="0" algn="l">
              <a:spcBef>
                <a:spcPts val="0"/>
              </a:spcBef>
              <a:spcAft>
                <a:spcPts val="0"/>
              </a:spcAft>
              <a:buNone/>
            </a:pPr>
            <a:r>
              <a:rPr lang="en"/>
              <a:t>User and Pet, where Pet is its own object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Don't go into detail, the main point is that Room supports relationships</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0" name="Shape 330"/>
        <p:cNvGrpSpPr/>
        <p:nvPr/>
      </p:nvGrpSpPr>
      <p:grpSpPr>
        <a:xfrm>
          <a:off x="0" y="0"/>
          <a:ext cx="0" cy="0"/>
          <a:chOff x="0" y="0"/>
          <a:chExt cx="0" cy="0"/>
        </a:xfrm>
      </p:grpSpPr>
      <p:sp>
        <p:nvSpPr>
          <p:cNvPr id="331" name="Google Shape;331;g36d6b7d8e3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36d6b7d8e3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8" name="Shape 338"/>
        <p:cNvGrpSpPr/>
        <p:nvPr/>
      </p:nvGrpSpPr>
      <p:grpSpPr>
        <a:xfrm>
          <a:off x="0" y="0"/>
          <a:ext cx="0" cy="0"/>
          <a:chOff x="0" y="0"/>
          <a:chExt cx="0" cy="0"/>
        </a:xfrm>
      </p:grpSpPr>
      <p:sp>
        <p:nvSpPr>
          <p:cNvPr id="339" name="Google Shape;339;g306d1e63af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306d1e63af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6" name="Shape 346"/>
        <p:cNvGrpSpPr/>
        <p:nvPr/>
      </p:nvGrpSpPr>
      <p:grpSpPr>
        <a:xfrm>
          <a:off x="0" y="0"/>
          <a:ext cx="0" cy="0"/>
          <a:chOff x="0" y="0"/>
          <a:chExt cx="0" cy="0"/>
        </a:xfrm>
      </p:grpSpPr>
      <p:sp>
        <p:nvSpPr>
          <p:cNvPr id="347" name="Google Shape;347;g306d1e63af_0_4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306d1e63af_0_4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8" name="Shape 368"/>
        <p:cNvGrpSpPr/>
        <p:nvPr/>
      </p:nvGrpSpPr>
      <p:grpSpPr>
        <a:xfrm>
          <a:off x="0" y="0"/>
          <a:ext cx="0" cy="0"/>
          <a:chOff x="0" y="0"/>
          <a:chExt cx="0" cy="0"/>
        </a:xfrm>
      </p:grpSpPr>
      <p:sp>
        <p:nvSpPr>
          <p:cNvPr id="369" name="Google Shape;369;g36e7ecf409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36e7ecf409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5" name="Shape 375"/>
        <p:cNvGrpSpPr/>
        <p:nvPr/>
      </p:nvGrpSpPr>
      <p:grpSpPr>
        <a:xfrm>
          <a:off x="0" y="0"/>
          <a:ext cx="0" cy="0"/>
          <a:chOff x="0" y="0"/>
          <a:chExt cx="0" cy="0"/>
        </a:xfrm>
      </p:grpSpPr>
      <p:sp>
        <p:nvSpPr>
          <p:cNvPr id="376" name="Google Shape;376;g306d1e63af_0_4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306d1e63af_0_4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2" name="Shape 382"/>
        <p:cNvGrpSpPr/>
        <p:nvPr/>
      </p:nvGrpSpPr>
      <p:grpSpPr>
        <a:xfrm>
          <a:off x="0" y="0"/>
          <a:ext cx="0" cy="0"/>
          <a:chOff x="0" y="0"/>
          <a:chExt cx="0" cy="0"/>
        </a:xfrm>
      </p:grpSpPr>
      <p:sp>
        <p:nvSpPr>
          <p:cNvPr id="383" name="Google Shape;383;g306d1e63af_0_4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306d1e63af_0_4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9" name="Shape 389"/>
        <p:cNvGrpSpPr/>
        <p:nvPr/>
      </p:nvGrpSpPr>
      <p:grpSpPr>
        <a:xfrm>
          <a:off x="0" y="0"/>
          <a:ext cx="0" cy="0"/>
          <a:chOff x="0" y="0"/>
          <a:chExt cx="0" cy="0"/>
        </a:xfrm>
      </p:grpSpPr>
      <p:sp>
        <p:nvSpPr>
          <p:cNvPr id="390" name="Google Shape;390;g306d1e63af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306d1e63af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 name="Shape 90"/>
        <p:cNvGrpSpPr/>
        <p:nvPr/>
      </p:nvGrpSpPr>
      <p:grpSpPr>
        <a:xfrm>
          <a:off x="0" y="0"/>
          <a:ext cx="0" cy="0"/>
          <a:chOff x="0" y="0"/>
          <a:chExt cx="0" cy="0"/>
        </a:xfrm>
      </p:grpSpPr>
      <p:sp>
        <p:nvSpPr>
          <p:cNvPr id="91" name="Google Shape;91;g15a8660457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15a8660457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7" name="Shape 397"/>
        <p:cNvGrpSpPr/>
        <p:nvPr/>
      </p:nvGrpSpPr>
      <p:grpSpPr>
        <a:xfrm>
          <a:off x="0" y="0"/>
          <a:ext cx="0" cy="0"/>
          <a:chOff x="0" y="0"/>
          <a:chExt cx="0" cy="0"/>
        </a:xfrm>
      </p:grpSpPr>
      <p:sp>
        <p:nvSpPr>
          <p:cNvPr id="398" name="Google Shape;398;g36e7ecf409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9" name="Google Shape;399;g36e7ecf409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5" name="Shape 405"/>
        <p:cNvGrpSpPr/>
        <p:nvPr/>
      </p:nvGrpSpPr>
      <p:grpSpPr>
        <a:xfrm>
          <a:off x="0" y="0"/>
          <a:ext cx="0" cy="0"/>
          <a:chOff x="0" y="0"/>
          <a:chExt cx="0" cy="0"/>
        </a:xfrm>
      </p:grpSpPr>
      <p:sp>
        <p:nvSpPr>
          <p:cNvPr id="406" name="Google Shape;406;g36e7ecf409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7" name="Google Shape;407;g36e7ecf409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6" name="Shape 426"/>
        <p:cNvGrpSpPr/>
        <p:nvPr/>
      </p:nvGrpSpPr>
      <p:grpSpPr>
        <a:xfrm>
          <a:off x="0" y="0"/>
          <a:ext cx="0" cy="0"/>
          <a:chOff x="0" y="0"/>
          <a:chExt cx="0" cy="0"/>
        </a:xfrm>
      </p:grpSpPr>
      <p:sp>
        <p:nvSpPr>
          <p:cNvPr id="427" name="Google Shape;427;g306d1e63af_0_5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8" name="Google Shape;428;g306d1e63af_0_5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3" name="Shape 433"/>
        <p:cNvGrpSpPr/>
        <p:nvPr/>
      </p:nvGrpSpPr>
      <p:grpSpPr>
        <a:xfrm>
          <a:off x="0" y="0"/>
          <a:ext cx="0" cy="0"/>
          <a:chOff x="0" y="0"/>
          <a:chExt cx="0" cy="0"/>
        </a:xfrm>
      </p:grpSpPr>
      <p:sp>
        <p:nvSpPr>
          <p:cNvPr id="434" name="Google Shape;434;g306d1e63af_0_6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5" name="Google Shape;435;g306d1e63af_0_6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2" name="Shape 452"/>
        <p:cNvGrpSpPr/>
        <p:nvPr/>
      </p:nvGrpSpPr>
      <p:grpSpPr>
        <a:xfrm>
          <a:off x="0" y="0"/>
          <a:ext cx="0" cy="0"/>
          <a:chOff x="0" y="0"/>
          <a:chExt cx="0" cy="0"/>
        </a:xfrm>
      </p:grpSpPr>
      <p:sp>
        <p:nvSpPr>
          <p:cNvPr id="453" name="Google Shape;453;g36e7ecf409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4" name="Google Shape;454;g36e7ecf409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9" name="Shape 459"/>
        <p:cNvGrpSpPr/>
        <p:nvPr/>
      </p:nvGrpSpPr>
      <p:grpSpPr>
        <a:xfrm>
          <a:off x="0" y="0"/>
          <a:ext cx="0" cy="0"/>
          <a:chOff x="0" y="0"/>
          <a:chExt cx="0" cy="0"/>
        </a:xfrm>
      </p:grpSpPr>
      <p:sp>
        <p:nvSpPr>
          <p:cNvPr id="460" name="Google Shape;460;g36e7ecf409_0_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1" name="Google Shape;461;g36e7ecf409_0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6" name="Shape 466"/>
        <p:cNvGrpSpPr/>
        <p:nvPr/>
      </p:nvGrpSpPr>
      <p:grpSpPr>
        <a:xfrm>
          <a:off x="0" y="0"/>
          <a:ext cx="0" cy="0"/>
          <a:chOff x="0" y="0"/>
          <a:chExt cx="0" cy="0"/>
        </a:xfrm>
      </p:grpSpPr>
      <p:sp>
        <p:nvSpPr>
          <p:cNvPr id="467" name="Google Shape;467;g36e7ecf409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8" name="Google Shape;468;g36e7ecf409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3" name="Shape 473"/>
        <p:cNvGrpSpPr/>
        <p:nvPr/>
      </p:nvGrpSpPr>
      <p:grpSpPr>
        <a:xfrm>
          <a:off x="0" y="0"/>
          <a:ext cx="0" cy="0"/>
          <a:chOff x="0" y="0"/>
          <a:chExt cx="0" cy="0"/>
        </a:xfrm>
      </p:grpSpPr>
      <p:sp>
        <p:nvSpPr>
          <p:cNvPr id="474" name="Google Shape;474;g36e7ecf409_0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5" name="Google Shape;475;g36e7ecf409_0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0" name="Shape 480"/>
        <p:cNvGrpSpPr/>
        <p:nvPr/>
      </p:nvGrpSpPr>
      <p:grpSpPr>
        <a:xfrm>
          <a:off x="0" y="0"/>
          <a:ext cx="0" cy="0"/>
          <a:chOff x="0" y="0"/>
          <a:chExt cx="0" cy="0"/>
        </a:xfrm>
      </p:grpSpPr>
      <p:sp>
        <p:nvSpPr>
          <p:cNvPr id="481" name="Google Shape;481;g3094f4e8f7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2" name="Google Shape;482;g3094f4e8f7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0" name="Shape 490"/>
        <p:cNvGrpSpPr/>
        <p:nvPr/>
      </p:nvGrpSpPr>
      <p:grpSpPr>
        <a:xfrm>
          <a:off x="0" y="0"/>
          <a:ext cx="0" cy="0"/>
          <a:chOff x="0" y="0"/>
          <a:chExt cx="0" cy="0"/>
        </a:xfrm>
      </p:grpSpPr>
      <p:sp>
        <p:nvSpPr>
          <p:cNvPr id="491" name="Google Shape;491;g36e7ecf409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2" name="Google Shape;492;g36e7ecf409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 name="Shape 98"/>
        <p:cNvGrpSpPr/>
        <p:nvPr/>
      </p:nvGrpSpPr>
      <p:grpSpPr>
        <a:xfrm>
          <a:off x="0" y="0"/>
          <a:ext cx="0" cy="0"/>
          <a:chOff x="0" y="0"/>
          <a:chExt cx="0" cy="0"/>
        </a:xfrm>
      </p:grpSpPr>
      <p:sp>
        <p:nvSpPr>
          <p:cNvPr id="99" name="Google Shape;99;g15a8660457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15a8660457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7" name="Shape 497"/>
        <p:cNvGrpSpPr/>
        <p:nvPr/>
      </p:nvGrpSpPr>
      <p:grpSpPr>
        <a:xfrm>
          <a:off x="0" y="0"/>
          <a:ext cx="0" cy="0"/>
          <a:chOff x="0" y="0"/>
          <a:chExt cx="0" cy="0"/>
        </a:xfrm>
      </p:grpSpPr>
      <p:sp>
        <p:nvSpPr>
          <p:cNvPr id="498" name="Google Shape;498;g306d1e63af_0_6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9" name="Google Shape;499;g306d1e63af_0_6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will discuss LiveData soon</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4" name="Shape 504"/>
        <p:cNvGrpSpPr/>
        <p:nvPr/>
      </p:nvGrpSpPr>
      <p:grpSpPr>
        <a:xfrm>
          <a:off x="0" y="0"/>
          <a:ext cx="0" cy="0"/>
          <a:chOff x="0" y="0"/>
          <a:chExt cx="0" cy="0"/>
        </a:xfrm>
      </p:grpSpPr>
      <p:sp>
        <p:nvSpPr>
          <p:cNvPr id="505" name="Google Shape;505;g3151122ce7_0_4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6" name="Google Shape;506;g3151122ce7_0_4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2" name="Shape 512"/>
        <p:cNvGrpSpPr/>
        <p:nvPr/>
      </p:nvGrpSpPr>
      <p:grpSpPr>
        <a:xfrm>
          <a:off x="0" y="0"/>
          <a:ext cx="0" cy="0"/>
          <a:chOff x="0" y="0"/>
          <a:chExt cx="0" cy="0"/>
        </a:xfrm>
      </p:grpSpPr>
      <p:sp>
        <p:nvSpPr>
          <p:cNvPr id="513" name="Google Shape;513;g36d6b7d8e3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4" name="Google Shape;514;g36d6b7d8e3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2" name="Shape 532"/>
        <p:cNvGrpSpPr/>
        <p:nvPr/>
      </p:nvGrpSpPr>
      <p:grpSpPr>
        <a:xfrm>
          <a:off x="0" y="0"/>
          <a:ext cx="0" cy="0"/>
          <a:chOff x="0" y="0"/>
          <a:chExt cx="0" cy="0"/>
        </a:xfrm>
      </p:grpSpPr>
      <p:sp>
        <p:nvSpPr>
          <p:cNvPr id="533" name="Google Shape;533;g36e7ecf409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4" name="Google Shape;534;g36e7ecf409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9" name="Shape 539"/>
        <p:cNvGrpSpPr/>
        <p:nvPr/>
      </p:nvGrpSpPr>
      <p:grpSpPr>
        <a:xfrm>
          <a:off x="0" y="0"/>
          <a:ext cx="0" cy="0"/>
          <a:chOff x="0" y="0"/>
          <a:chExt cx="0" cy="0"/>
        </a:xfrm>
      </p:grpSpPr>
      <p:sp>
        <p:nvSpPr>
          <p:cNvPr id="540" name="Google Shape;540;g3151122ce7_0_4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1" name="Google Shape;541;g3151122ce7_0_4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7" name="Shape 557"/>
        <p:cNvGrpSpPr/>
        <p:nvPr/>
      </p:nvGrpSpPr>
      <p:grpSpPr>
        <a:xfrm>
          <a:off x="0" y="0"/>
          <a:ext cx="0" cy="0"/>
          <a:chOff x="0" y="0"/>
          <a:chExt cx="0" cy="0"/>
        </a:xfrm>
      </p:grpSpPr>
      <p:sp>
        <p:nvSpPr>
          <p:cNvPr id="558" name="Google Shape;558;g36d6b7d8e3_0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9" name="Google Shape;559;g36d6b7d8e3_0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we see a server "serving" up the salad that the customer requested. View models serve up the data that is requested</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5" name="Shape 565"/>
        <p:cNvGrpSpPr/>
        <p:nvPr/>
      </p:nvGrpSpPr>
      <p:grpSpPr>
        <a:xfrm>
          <a:off x="0" y="0"/>
          <a:ext cx="0" cy="0"/>
          <a:chOff x="0" y="0"/>
          <a:chExt cx="0" cy="0"/>
        </a:xfrm>
      </p:grpSpPr>
      <p:sp>
        <p:nvSpPr>
          <p:cNvPr id="566" name="Google Shape;566;g3151122ce7_0_4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7" name="Google Shape;567;g3151122ce7_0_4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Here we see the kitchen staff preparing the salad behind the scenes. The repository does the work of getting the data behind in the background</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3" name="Shape 573"/>
        <p:cNvGrpSpPr/>
        <p:nvPr/>
      </p:nvGrpSpPr>
      <p:grpSpPr>
        <a:xfrm>
          <a:off x="0" y="0"/>
          <a:ext cx="0" cy="0"/>
          <a:chOff x="0" y="0"/>
          <a:chExt cx="0" cy="0"/>
        </a:xfrm>
      </p:grpSpPr>
      <p:sp>
        <p:nvSpPr>
          <p:cNvPr id="574" name="Google Shape;574;g36d6b7d8e3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5" name="Google Shape;575;g36d6b7d8e3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using a repository keeps the functionality of who does what very clean -- ViewModel "serves" data, but doesn't necessarily have to go find it</a:t>
            </a:r>
            <a:endParaRPr/>
          </a:p>
          <a:p>
            <a:pPr indent="0" lvl="0" marL="0" rtl="0" algn="l">
              <a:spcBef>
                <a:spcPts val="0"/>
              </a:spcBef>
              <a:spcAft>
                <a:spcPts val="0"/>
              </a:spcAft>
              <a:buNone/>
            </a:pPr>
            <a:r>
              <a:rPr lang="en"/>
              <a:t>Task separation</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5" name="Shape 585"/>
        <p:cNvGrpSpPr/>
        <p:nvPr/>
      </p:nvGrpSpPr>
      <p:grpSpPr>
        <a:xfrm>
          <a:off x="0" y="0"/>
          <a:ext cx="0" cy="0"/>
          <a:chOff x="0" y="0"/>
          <a:chExt cx="0" cy="0"/>
        </a:xfrm>
      </p:grpSpPr>
      <p:sp>
        <p:nvSpPr>
          <p:cNvPr id="586" name="Google Shape;586;g3151122ce7_0_4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7" name="Google Shape;587;g3151122ce7_0_4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2" name="Shape 592"/>
        <p:cNvGrpSpPr/>
        <p:nvPr/>
      </p:nvGrpSpPr>
      <p:grpSpPr>
        <a:xfrm>
          <a:off x="0" y="0"/>
          <a:ext cx="0" cy="0"/>
          <a:chOff x="0" y="0"/>
          <a:chExt cx="0" cy="0"/>
        </a:xfrm>
      </p:grpSpPr>
      <p:sp>
        <p:nvSpPr>
          <p:cNvPr id="593" name="Google Shape;593;g3151122ce7_0_5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4" name="Google Shape;594;g3151122ce7_0_5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 name="Shape 106"/>
        <p:cNvGrpSpPr/>
        <p:nvPr/>
      </p:nvGrpSpPr>
      <p:grpSpPr>
        <a:xfrm>
          <a:off x="0" y="0"/>
          <a:ext cx="0" cy="0"/>
          <a:chOff x="0" y="0"/>
          <a:chExt cx="0" cy="0"/>
        </a:xfrm>
      </p:grpSpPr>
      <p:sp>
        <p:nvSpPr>
          <p:cNvPr id="107" name="Google Shape;107;g306d1e63af_0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306d1e63af_0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9" name="Shape 599"/>
        <p:cNvGrpSpPr/>
        <p:nvPr/>
      </p:nvGrpSpPr>
      <p:grpSpPr>
        <a:xfrm>
          <a:off x="0" y="0"/>
          <a:ext cx="0" cy="0"/>
          <a:chOff x="0" y="0"/>
          <a:chExt cx="0" cy="0"/>
        </a:xfrm>
      </p:grpSpPr>
      <p:sp>
        <p:nvSpPr>
          <p:cNvPr id="600" name="Google Shape;600;g3151122ce7_0_4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1" name="Google Shape;601;g3151122ce7_0_4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6" name="Shape 606"/>
        <p:cNvGrpSpPr/>
        <p:nvPr/>
      </p:nvGrpSpPr>
      <p:grpSpPr>
        <a:xfrm>
          <a:off x="0" y="0"/>
          <a:ext cx="0" cy="0"/>
          <a:chOff x="0" y="0"/>
          <a:chExt cx="0" cy="0"/>
        </a:xfrm>
      </p:grpSpPr>
      <p:sp>
        <p:nvSpPr>
          <p:cNvPr id="607" name="Google Shape;607;g3151122ce7_0_4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8" name="Google Shape;608;g3151122ce7_0_4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the practicals, you use ViewModel with Room. However, you can use ViewModel without Room; the goal of ViewModel is to provide data to the UI. If that data changes and the app quits, the changed data is lost if you don't save it somehow.</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3" name="Shape 613"/>
        <p:cNvGrpSpPr/>
        <p:nvPr/>
      </p:nvGrpSpPr>
      <p:grpSpPr>
        <a:xfrm>
          <a:off x="0" y="0"/>
          <a:ext cx="0" cy="0"/>
          <a:chOff x="0" y="0"/>
          <a:chExt cx="0" cy="0"/>
        </a:xfrm>
      </p:grpSpPr>
      <p:sp>
        <p:nvSpPr>
          <p:cNvPr id="614" name="Google Shape;614;g3151122ce7_0_5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5" name="Google Shape;615;g3151122ce7_0_5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1" name="Shape 621"/>
        <p:cNvGrpSpPr/>
        <p:nvPr/>
      </p:nvGrpSpPr>
      <p:grpSpPr>
        <a:xfrm>
          <a:off x="0" y="0"/>
          <a:ext cx="0" cy="0"/>
          <a:chOff x="0" y="0"/>
          <a:chExt cx="0" cy="0"/>
        </a:xfrm>
      </p:grpSpPr>
      <p:sp>
        <p:nvSpPr>
          <p:cNvPr id="622" name="Google Shape;622;g3151122ce7_0_5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3" name="Google Shape;623;g3151122ce7_0_5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5" name="Shape 635"/>
        <p:cNvGrpSpPr/>
        <p:nvPr/>
      </p:nvGrpSpPr>
      <p:grpSpPr>
        <a:xfrm>
          <a:off x="0" y="0"/>
          <a:ext cx="0" cy="0"/>
          <a:chOff x="0" y="0"/>
          <a:chExt cx="0" cy="0"/>
        </a:xfrm>
      </p:grpSpPr>
      <p:sp>
        <p:nvSpPr>
          <p:cNvPr id="636" name="Google Shape;636;g36d6b7d8e3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7" name="Google Shape;637;g36d6b7d8e3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analogy: if meals are already plated, fetch a plated meal, otherwise create the meal from scratch</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3" name="Shape 643"/>
        <p:cNvGrpSpPr/>
        <p:nvPr/>
      </p:nvGrpSpPr>
      <p:grpSpPr>
        <a:xfrm>
          <a:off x="0" y="0"/>
          <a:ext cx="0" cy="0"/>
          <a:chOff x="0" y="0"/>
          <a:chExt cx="0" cy="0"/>
        </a:xfrm>
      </p:grpSpPr>
      <p:sp>
        <p:nvSpPr>
          <p:cNvPr id="644" name="Google Shape;644;g3151122ce7_0_5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5" name="Google Shape;645;g3151122ce7_0_5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analogy: if meals are already plated, fetch a plated meal, otherwise create the meal from scratch</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7" name="Shape 657"/>
        <p:cNvGrpSpPr/>
        <p:nvPr/>
      </p:nvGrpSpPr>
      <p:grpSpPr>
        <a:xfrm>
          <a:off x="0" y="0"/>
          <a:ext cx="0" cy="0"/>
          <a:chOff x="0" y="0"/>
          <a:chExt cx="0" cy="0"/>
        </a:xfrm>
      </p:grpSpPr>
      <p:sp>
        <p:nvSpPr>
          <p:cNvPr id="658" name="Google Shape;658;g3151122ce7_0_5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9" name="Google Shape;659;g3151122ce7_0_5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4" name="Shape 664"/>
        <p:cNvGrpSpPr/>
        <p:nvPr/>
      </p:nvGrpSpPr>
      <p:grpSpPr>
        <a:xfrm>
          <a:off x="0" y="0"/>
          <a:ext cx="0" cy="0"/>
          <a:chOff x="0" y="0"/>
          <a:chExt cx="0" cy="0"/>
        </a:xfrm>
      </p:grpSpPr>
      <p:sp>
        <p:nvSpPr>
          <p:cNvPr id="665" name="Google Shape;665;g3151122ce7_0_5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6" name="Google Shape;666;g3151122ce7_0_5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1" name="Shape 671"/>
        <p:cNvGrpSpPr/>
        <p:nvPr/>
      </p:nvGrpSpPr>
      <p:grpSpPr>
        <a:xfrm>
          <a:off x="0" y="0"/>
          <a:ext cx="0" cy="0"/>
          <a:chOff x="0" y="0"/>
          <a:chExt cx="0" cy="0"/>
        </a:xfrm>
      </p:grpSpPr>
      <p:sp>
        <p:nvSpPr>
          <p:cNvPr id="672" name="Google Shape;672;g3151122ce7_0_5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3" name="Google Shape;673;g3151122ce7_0_5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8" name="Shape 678"/>
        <p:cNvGrpSpPr/>
        <p:nvPr/>
      </p:nvGrpSpPr>
      <p:grpSpPr>
        <a:xfrm>
          <a:off x="0" y="0"/>
          <a:ext cx="0" cy="0"/>
          <a:chOff x="0" y="0"/>
          <a:chExt cx="0" cy="0"/>
        </a:xfrm>
      </p:grpSpPr>
      <p:sp>
        <p:nvSpPr>
          <p:cNvPr id="679" name="Google Shape;679;g3151122ce7_0_2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0" name="Google Shape;680;g3151122ce7_0_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 name="Shape 114"/>
        <p:cNvGrpSpPr/>
        <p:nvPr/>
      </p:nvGrpSpPr>
      <p:grpSpPr>
        <a:xfrm>
          <a:off x="0" y="0"/>
          <a:ext cx="0" cy="0"/>
          <a:chOff x="0" y="0"/>
          <a:chExt cx="0" cy="0"/>
        </a:xfrm>
      </p:grpSpPr>
      <p:sp>
        <p:nvSpPr>
          <p:cNvPr id="115" name="Google Shape;115;g36abe4e6f8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36abe4e6f8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6" name="Shape 686"/>
        <p:cNvGrpSpPr/>
        <p:nvPr/>
      </p:nvGrpSpPr>
      <p:grpSpPr>
        <a:xfrm>
          <a:off x="0" y="0"/>
          <a:ext cx="0" cy="0"/>
          <a:chOff x="0" y="0"/>
          <a:chExt cx="0" cy="0"/>
        </a:xfrm>
      </p:grpSpPr>
      <p:sp>
        <p:nvSpPr>
          <p:cNvPr id="687" name="Google Shape;687;g36abe4e6f8_0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8" name="Google Shape;688;g36abe4e6f8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7" name="Shape 707"/>
        <p:cNvGrpSpPr/>
        <p:nvPr/>
      </p:nvGrpSpPr>
      <p:grpSpPr>
        <a:xfrm>
          <a:off x="0" y="0"/>
          <a:ext cx="0" cy="0"/>
          <a:chOff x="0" y="0"/>
          <a:chExt cx="0" cy="0"/>
        </a:xfrm>
      </p:grpSpPr>
      <p:sp>
        <p:nvSpPr>
          <p:cNvPr id="708" name="Google Shape;708;g3151122ce7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9" name="Google Shape;709;g3151122ce7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5" name="Shape 715"/>
        <p:cNvGrpSpPr/>
        <p:nvPr/>
      </p:nvGrpSpPr>
      <p:grpSpPr>
        <a:xfrm>
          <a:off x="0" y="0"/>
          <a:ext cx="0" cy="0"/>
          <a:chOff x="0" y="0"/>
          <a:chExt cx="0" cy="0"/>
        </a:xfrm>
      </p:grpSpPr>
      <p:sp>
        <p:nvSpPr>
          <p:cNvPr id="716" name="Google Shape;716;g3151122ce7_0_2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7" name="Google Shape;717;g3151122ce7_0_2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3" name="Shape 723"/>
        <p:cNvGrpSpPr/>
        <p:nvPr/>
      </p:nvGrpSpPr>
      <p:grpSpPr>
        <a:xfrm>
          <a:off x="0" y="0"/>
          <a:ext cx="0" cy="0"/>
          <a:chOff x="0" y="0"/>
          <a:chExt cx="0" cy="0"/>
        </a:xfrm>
      </p:grpSpPr>
      <p:sp>
        <p:nvSpPr>
          <p:cNvPr id="724" name="Google Shape;724;g3151122ce7_0_6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5" name="Google Shape;725;g3151122ce7_0_6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0" name="Shape 730"/>
        <p:cNvGrpSpPr/>
        <p:nvPr/>
      </p:nvGrpSpPr>
      <p:grpSpPr>
        <a:xfrm>
          <a:off x="0" y="0"/>
          <a:ext cx="0" cy="0"/>
          <a:chOff x="0" y="0"/>
          <a:chExt cx="0" cy="0"/>
        </a:xfrm>
      </p:grpSpPr>
      <p:sp>
        <p:nvSpPr>
          <p:cNvPr id="731" name="Google Shape;731;g36e7ecf409_0_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2" name="Google Shape;732;g36e7ecf409_0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0" name="Shape 740"/>
        <p:cNvGrpSpPr/>
        <p:nvPr/>
      </p:nvGrpSpPr>
      <p:grpSpPr>
        <a:xfrm>
          <a:off x="0" y="0"/>
          <a:ext cx="0" cy="0"/>
          <a:chOff x="0" y="0"/>
          <a:chExt cx="0" cy="0"/>
        </a:xfrm>
      </p:grpSpPr>
      <p:sp>
        <p:nvSpPr>
          <p:cNvPr id="741" name="Google Shape;741;g3151122ce7_0_2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2" name="Google Shape;742;g3151122ce7_0_2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7" name="Shape 747"/>
        <p:cNvGrpSpPr/>
        <p:nvPr/>
      </p:nvGrpSpPr>
      <p:grpSpPr>
        <a:xfrm>
          <a:off x="0" y="0"/>
          <a:ext cx="0" cy="0"/>
          <a:chOff x="0" y="0"/>
          <a:chExt cx="0" cy="0"/>
        </a:xfrm>
      </p:grpSpPr>
      <p:sp>
        <p:nvSpPr>
          <p:cNvPr id="748" name="Google Shape;748;g381259be9a_0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9" name="Google Shape;749;g381259be9a_0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4" name="Shape 754"/>
        <p:cNvGrpSpPr/>
        <p:nvPr/>
      </p:nvGrpSpPr>
      <p:grpSpPr>
        <a:xfrm>
          <a:off x="0" y="0"/>
          <a:ext cx="0" cy="0"/>
          <a:chOff x="0" y="0"/>
          <a:chExt cx="0" cy="0"/>
        </a:xfrm>
      </p:grpSpPr>
      <p:sp>
        <p:nvSpPr>
          <p:cNvPr id="755" name="Google Shape;755;g3151122ce7_0_6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6" name="Google Shape;756;g3151122ce7_0_6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1" name="Shape 761"/>
        <p:cNvGrpSpPr/>
        <p:nvPr/>
      </p:nvGrpSpPr>
      <p:grpSpPr>
        <a:xfrm>
          <a:off x="0" y="0"/>
          <a:ext cx="0" cy="0"/>
          <a:chOff x="0" y="0"/>
          <a:chExt cx="0" cy="0"/>
        </a:xfrm>
      </p:grpSpPr>
      <p:sp>
        <p:nvSpPr>
          <p:cNvPr id="762" name="Google Shape;762;g3151122ce7_0_6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3" name="Google Shape;763;g3151122ce7_0_6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8" name="Shape 768"/>
        <p:cNvGrpSpPr/>
        <p:nvPr/>
      </p:nvGrpSpPr>
      <p:grpSpPr>
        <a:xfrm>
          <a:off x="0" y="0"/>
          <a:ext cx="0" cy="0"/>
          <a:chOff x="0" y="0"/>
          <a:chExt cx="0" cy="0"/>
        </a:xfrm>
      </p:grpSpPr>
      <p:sp>
        <p:nvSpPr>
          <p:cNvPr id="769" name="Google Shape;769;g3151122ce7_0_2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0" name="Google Shape;770;g3151122ce7_0_2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 name="Shape 121"/>
        <p:cNvGrpSpPr/>
        <p:nvPr/>
      </p:nvGrpSpPr>
      <p:grpSpPr>
        <a:xfrm>
          <a:off x="0" y="0"/>
          <a:ext cx="0" cy="0"/>
          <a:chOff x="0" y="0"/>
          <a:chExt cx="0" cy="0"/>
        </a:xfrm>
      </p:grpSpPr>
      <p:sp>
        <p:nvSpPr>
          <p:cNvPr id="122" name="Google Shape;122;g36abe4e6f8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36abe4e6f8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5" name="Shape 775"/>
        <p:cNvGrpSpPr/>
        <p:nvPr/>
      </p:nvGrpSpPr>
      <p:grpSpPr>
        <a:xfrm>
          <a:off x="0" y="0"/>
          <a:ext cx="0" cy="0"/>
          <a:chOff x="0" y="0"/>
          <a:chExt cx="0" cy="0"/>
        </a:xfrm>
      </p:grpSpPr>
      <p:sp>
        <p:nvSpPr>
          <p:cNvPr id="776" name="Google Shape;776;g3151122ce7_0_2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7" name="Google Shape;777;g3151122ce7_0_2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4" name="Shape 784"/>
        <p:cNvGrpSpPr/>
        <p:nvPr/>
      </p:nvGrpSpPr>
      <p:grpSpPr>
        <a:xfrm>
          <a:off x="0" y="0"/>
          <a:ext cx="0" cy="0"/>
          <a:chOff x="0" y="0"/>
          <a:chExt cx="0" cy="0"/>
        </a:xfrm>
      </p:grpSpPr>
      <p:sp>
        <p:nvSpPr>
          <p:cNvPr id="785" name="Google Shape;785;g3151122ce7_0_2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6" name="Google Shape;786;g3151122ce7_0_2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3" name="Shape 793"/>
        <p:cNvGrpSpPr/>
        <p:nvPr/>
      </p:nvGrpSpPr>
      <p:grpSpPr>
        <a:xfrm>
          <a:off x="0" y="0"/>
          <a:ext cx="0" cy="0"/>
          <a:chOff x="0" y="0"/>
          <a:chExt cx="0" cy="0"/>
        </a:xfrm>
      </p:grpSpPr>
      <p:sp>
        <p:nvSpPr>
          <p:cNvPr id="794" name="Google Shape;794;g3151122ce7_0_2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5" name="Google Shape;795;g3151122ce7_0_2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0" name="Shape 800"/>
        <p:cNvGrpSpPr/>
        <p:nvPr/>
      </p:nvGrpSpPr>
      <p:grpSpPr>
        <a:xfrm>
          <a:off x="0" y="0"/>
          <a:ext cx="0" cy="0"/>
          <a:chOff x="0" y="0"/>
          <a:chExt cx="0" cy="0"/>
        </a:xfrm>
      </p:grpSpPr>
      <p:sp>
        <p:nvSpPr>
          <p:cNvPr id="801" name="Google Shape;801;g306d1e63af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2" name="Google Shape;802;g306d1e63af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Best to take a break before starting the Lifecycle slides. There is no practical for Lifecycle. But this is a very long deck, and the Lifecycle topic is different (though related) to the previous topics in this deck.</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8" name="Shape 808"/>
        <p:cNvGrpSpPr/>
        <p:nvPr/>
      </p:nvGrpSpPr>
      <p:grpSpPr>
        <a:xfrm>
          <a:off x="0" y="0"/>
          <a:ext cx="0" cy="0"/>
          <a:chOff x="0" y="0"/>
          <a:chExt cx="0" cy="0"/>
        </a:xfrm>
      </p:grpSpPr>
      <p:sp>
        <p:nvSpPr>
          <p:cNvPr id="809" name="Google Shape;809;g306d1e63af_0_7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0" name="Google Shape;810;g306d1e63af_0_7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Using lifecycle objects helps define roles and responsibilities where they belong. Instead of the activity or fragment being responsible for cleaning up or changing things for everybody at different lifecycle stages, the relevant components do it themselves.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For example, when lunch at school is over, each student cleans up their own plate. The cook doesn't have to come out and clean up after each student, the students do it themselves.</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5" name="Shape 815"/>
        <p:cNvGrpSpPr/>
        <p:nvPr/>
      </p:nvGrpSpPr>
      <p:grpSpPr>
        <a:xfrm>
          <a:off x="0" y="0"/>
          <a:ext cx="0" cy="0"/>
          <a:chOff x="0" y="0"/>
          <a:chExt cx="0" cy="0"/>
        </a:xfrm>
      </p:grpSpPr>
      <p:sp>
        <p:nvSpPr>
          <p:cNvPr id="816" name="Google Shape;816;g381259be9a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7" name="Google Shape;817;g381259be9a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2" name="Shape 822"/>
        <p:cNvGrpSpPr/>
        <p:nvPr/>
      </p:nvGrpSpPr>
      <p:grpSpPr>
        <a:xfrm>
          <a:off x="0" y="0"/>
          <a:ext cx="0" cy="0"/>
          <a:chOff x="0" y="0"/>
          <a:chExt cx="0" cy="0"/>
        </a:xfrm>
      </p:grpSpPr>
      <p:sp>
        <p:nvSpPr>
          <p:cNvPr id="823" name="Google Shape;823;g306d1e63af_0_8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4" name="Google Shape;824;g306d1e63af_0_8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9" name="Shape 829"/>
        <p:cNvGrpSpPr/>
        <p:nvPr/>
      </p:nvGrpSpPr>
      <p:grpSpPr>
        <a:xfrm>
          <a:off x="0" y="0"/>
          <a:ext cx="0" cy="0"/>
          <a:chOff x="0" y="0"/>
          <a:chExt cx="0" cy="0"/>
        </a:xfrm>
      </p:grpSpPr>
      <p:sp>
        <p:nvSpPr>
          <p:cNvPr id="830" name="Google Shape;830;g3094f4e8f7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1" name="Google Shape;831;g3094f4e8f7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6" name="Shape 836"/>
        <p:cNvGrpSpPr/>
        <p:nvPr/>
      </p:nvGrpSpPr>
      <p:grpSpPr>
        <a:xfrm>
          <a:off x="0" y="0"/>
          <a:ext cx="0" cy="0"/>
          <a:chOff x="0" y="0"/>
          <a:chExt cx="0" cy="0"/>
        </a:xfrm>
      </p:grpSpPr>
      <p:sp>
        <p:nvSpPr>
          <p:cNvPr id="837" name="Google Shape;837;g381259be9a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8" name="Google Shape;838;g381259be9a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3" name="Shape 843"/>
        <p:cNvGrpSpPr/>
        <p:nvPr/>
      </p:nvGrpSpPr>
      <p:grpSpPr>
        <a:xfrm>
          <a:off x="0" y="0"/>
          <a:ext cx="0" cy="0"/>
          <a:chOff x="0" y="0"/>
          <a:chExt cx="0" cy="0"/>
        </a:xfrm>
      </p:grpSpPr>
      <p:sp>
        <p:nvSpPr>
          <p:cNvPr id="844" name="Google Shape;844;g381259be9a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5" name="Google Shape;845;g381259be9a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 name="Shape 129"/>
        <p:cNvGrpSpPr/>
        <p:nvPr/>
      </p:nvGrpSpPr>
      <p:grpSpPr>
        <a:xfrm>
          <a:off x="0" y="0"/>
          <a:ext cx="0" cy="0"/>
          <a:chOff x="0" y="0"/>
          <a:chExt cx="0" cy="0"/>
        </a:xfrm>
      </p:grpSpPr>
      <p:sp>
        <p:nvSpPr>
          <p:cNvPr id="130" name="Google Shape;130;g306d1e63af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306d1e63af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0" name="Shape 850"/>
        <p:cNvGrpSpPr/>
        <p:nvPr/>
      </p:nvGrpSpPr>
      <p:grpSpPr>
        <a:xfrm>
          <a:off x="0" y="0"/>
          <a:ext cx="0" cy="0"/>
          <a:chOff x="0" y="0"/>
          <a:chExt cx="0" cy="0"/>
        </a:xfrm>
      </p:grpSpPr>
      <p:sp>
        <p:nvSpPr>
          <p:cNvPr id="851" name="Google Shape;851;g381259be9a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2" name="Google Shape;852;g381259be9a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2" name="Shape 862"/>
        <p:cNvGrpSpPr/>
        <p:nvPr/>
      </p:nvGrpSpPr>
      <p:grpSpPr>
        <a:xfrm>
          <a:off x="0" y="0"/>
          <a:ext cx="0" cy="0"/>
          <a:chOff x="0" y="0"/>
          <a:chExt cx="0" cy="0"/>
        </a:xfrm>
      </p:grpSpPr>
      <p:sp>
        <p:nvSpPr>
          <p:cNvPr id="863" name="Google Shape;863;g381259be9a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4" name="Google Shape;864;g381259be9a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we turn a Plain Old Java class into a lifecycle aware class</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9" name="Shape 869"/>
        <p:cNvGrpSpPr/>
        <p:nvPr/>
      </p:nvGrpSpPr>
      <p:grpSpPr>
        <a:xfrm>
          <a:off x="0" y="0"/>
          <a:ext cx="0" cy="0"/>
          <a:chOff x="0" y="0"/>
          <a:chExt cx="0" cy="0"/>
        </a:xfrm>
      </p:grpSpPr>
      <p:sp>
        <p:nvSpPr>
          <p:cNvPr id="870" name="Google Shape;870;g381259be9a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1" name="Google Shape;871;g381259be9a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we turn a Plain Old Java class into a lifecycle aware class</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6" name="Shape 876"/>
        <p:cNvGrpSpPr/>
        <p:nvPr/>
      </p:nvGrpSpPr>
      <p:grpSpPr>
        <a:xfrm>
          <a:off x="0" y="0"/>
          <a:ext cx="0" cy="0"/>
          <a:chOff x="0" y="0"/>
          <a:chExt cx="0" cy="0"/>
        </a:xfrm>
      </p:grpSpPr>
      <p:sp>
        <p:nvSpPr>
          <p:cNvPr id="877" name="Google Shape;877;g3094f4e8f7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8" name="Google Shape;878;g3094f4e8f7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3" name="Shape 883"/>
        <p:cNvGrpSpPr/>
        <p:nvPr/>
      </p:nvGrpSpPr>
      <p:grpSpPr>
        <a:xfrm>
          <a:off x="0" y="0"/>
          <a:ext cx="0" cy="0"/>
          <a:chOff x="0" y="0"/>
          <a:chExt cx="0" cy="0"/>
        </a:xfrm>
      </p:grpSpPr>
      <p:sp>
        <p:nvSpPr>
          <p:cNvPr id="884" name="Google Shape;884;g15b0287ded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5" name="Google Shape;885;g15b0287ded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500"/>
              </a:spcBef>
              <a:spcAft>
                <a:spcPts val="20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0" name="Shape 890"/>
        <p:cNvGrpSpPr/>
        <p:nvPr/>
      </p:nvGrpSpPr>
      <p:grpSpPr>
        <a:xfrm>
          <a:off x="0" y="0"/>
          <a:ext cx="0" cy="0"/>
          <a:chOff x="0" y="0"/>
          <a:chExt cx="0" cy="0"/>
        </a:xfrm>
      </p:grpSpPr>
      <p:sp>
        <p:nvSpPr>
          <p:cNvPr id="891" name="Google Shape;891;g15a8660457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2" name="Google Shape;892;g15a8660457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6" name="Shape 166"/>
        <p:cNvGrpSpPr/>
        <p:nvPr/>
      </p:nvGrpSpPr>
      <p:grpSpPr>
        <a:xfrm>
          <a:off x="0" y="0"/>
          <a:ext cx="0" cy="0"/>
          <a:chOff x="0" y="0"/>
          <a:chExt cx="0" cy="0"/>
        </a:xfrm>
      </p:grpSpPr>
      <p:sp>
        <p:nvSpPr>
          <p:cNvPr id="167" name="Google Shape;167;g3151122ce7_0_6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3151122ce7_0_6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 Id="rId3" Type="http://schemas.openxmlformats.org/officeDocument/2006/relationships/image" Target="../media/image1.png"/><Relationship Id="rId4" Type="http://schemas.openxmlformats.org/officeDocument/2006/relationships/hyperlink" Target="https://creativecommons.org/licenses/by/4.0/" TargetMode="External"/><Relationship Id="rId5"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rgbClr val="4CAF50"/>
        </a:solidFill>
      </p:bgPr>
    </p:bg>
    <p:spTree>
      <p:nvGrpSpPr>
        <p:cNvPr id="15" name="Shape 15"/>
        <p:cNvGrpSpPr/>
        <p:nvPr/>
      </p:nvGrpSpPr>
      <p:grpSpPr>
        <a:xfrm>
          <a:off x="0" y="0"/>
          <a:ext cx="0" cy="0"/>
          <a:chOff x="0" y="0"/>
          <a:chExt cx="0" cy="0"/>
        </a:xfrm>
      </p:grpSpPr>
      <p:sp>
        <p:nvSpPr>
          <p:cNvPr id="16" name="Google Shape;16;p2"/>
          <p:cNvSpPr txBox="1"/>
          <p:nvPr>
            <p:ph type="ctrTitle"/>
          </p:nvPr>
        </p:nvSpPr>
        <p:spPr>
          <a:xfrm>
            <a:off x="311708" y="1006793"/>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AFAFA"/>
              </a:buClr>
              <a:buSzPts val="5200"/>
              <a:buNone/>
              <a:defRPr b="1" sz="5200">
                <a:solidFill>
                  <a:srgbClr val="FAFAFA"/>
                </a:solidFill>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7" name="Google Shape;17;p2"/>
          <p:cNvSpPr txBox="1"/>
          <p:nvPr>
            <p:ph idx="1" type="subTitle"/>
          </p:nvPr>
        </p:nvSpPr>
        <p:spPr>
          <a:xfrm>
            <a:off x="311700" y="3096343"/>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AFAFA"/>
              </a:buClr>
              <a:buSzPts val="2800"/>
              <a:buNone/>
              <a:defRPr sz="2800">
                <a:solidFill>
                  <a:srgbClr val="FAFAFA"/>
                </a:solidFill>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8" name="Google Shape;18;p2"/>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53" name="Shape 53"/>
        <p:cNvGrpSpPr/>
        <p:nvPr/>
      </p:nvGrpSpPr>
      <p:grpSpPr>
        <a:xfrm>
          <a:off x="0" y="0"/>
          <a:ext cx="0" cy="0"/>
          <a:chOff x="0" y="0"/>
          <a:chExt cx="0" cy="0"/>
        </a:xfrm>
      </p:grpSpPr>
      <p:sp>
        <p:nvSpPr>
          <p:cNvPr id="54" name="Google Shape;54;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55" name="Google Shape;55;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81000" lvl="0" marL="457200" rtl="0" algn="ctr">
              <a:spcBef>
                <a:spcPts val="0"/>
              </a:spcBef>
              <a:spcAft>
                <a:spcPts val="0"/>
              </a:spcAft>
              <a:buSzPts val="2400"/>
              <a:buChar char="●"/>
              <a:defRPr/>
            </a:lvl1pPr>
            <a:lvl2pPr indent="-342900" lvl="1" marL="914400" rtl="0" algn="ctr">
              <a:spcBef>
                <a:spcPts val="0"/>
              </a:spcBef>
              <a:spcAft>
                <a:spcPts val="0"/>
              </a:spcAft>
              <a:buSzPts val="18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56" name="Google Shape;56;p11"/>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7" name="Shape 57"/>
        <p:cNvGrpSpPr/>
        <p:nvPr/>
      </p:nvGrpSpPr>
      <p:grpSpPr>
        <a:xfrm>
          <a:off x="0" y="0"/>
          <a:ext cx="0" cy="0"/>
          <a:chOff x="0" y="0"/>
          <a:chExt cx="0" cy="0"/>
        </a:xfrm>
      </p:grpSpPr>
      <p:pic>
        <p:nvPicPr>
          <p:cNvPr descr="Android-Developer-Cover.jpg" id="58" name="Google Shape;58;p12"/>
          <p:cNvPicPr preferRelativeResize="0"/>
          <p:nvPr/>
        </p:nvPicPr>
        <p:blipFill>
          <a:blip r:embed="rId2">
            <a:alphaModFix/>
          </a:blip>
          <a:stretch>
            <a:fillRect/>
          </a:stretch>
        </p:blipFill>
        <p:spPr>
          <a:xfrm>
            <a:off x="0" y="0"/>
            <a:ext cx="9144000" cy="5143500"/>
          </a:xfrm>
          <a:prstGeom prst="rect">
            <a:avLst/>
          </a:prstGeom>
          <a:noFill/>
          <a:ln>
            <a:noFill/>
          </a:ln>
        </p:spPr>
      </p:pic>
      <p:sp>
        <p:nvSpPr>
          <p:cNvPr id="59" name="Google Shape;59;p12"/>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60" name="Google Shape;60;p12"/>
          <p:cNvSpPr txBox="1"/>
          <p:nvPr>
            <p:ph idx="2" type="sldNum"/>
          </p:nvPr>
        </p:nvSpPr>
        <p:spPr>
          <a:xfrm>
            <a:off x="8548658" y="4739417"/>
            <a:ext cx="548700" cy="393600"/>
          </a:xfrm>
          <a:prstGeom prst="rect">
            <a:avLst/>
          </a:prstGeom>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61" name="Google Shape;61;p12"/>
          <p:cNvSpPr txBox="1"/>
          <p:nvPr>
            <p:ph type="title"/>
          </p:nvPr>
        </p:nvSpPr>
        <p:spPr>
          <a:xfrm>
            <a:off x="265500" y="1928011"/>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AFAFA"/>
              </a:buClr>
              <a:buSzPts val="4200"/>
              <a:buNone/>
              <a:defRPr sz="4200">
                <a:solidFill>
                  <a:srgbClr val="FAFAFA"/>
                </a:solidFill>
              </a:defRPr>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62" name="Google Shape;62;p12"/>
          <p:cNvSpPr txBox="1"/>
          <p:nvPr>
            <p:ph idx="1" type="subTitle"/>
          </p:nvPr>
        </p:nvSpPr>
        <p:spPr>
          <a:xfrm>
            <a:off x="265500" y="3497911"/>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AFAFA"/>
              </a:buClr>
              <a:buSzPts val="2100"/>
              <a:buNone/>
              <a:defRPr sz="2100">
                <a:solidFill>
                  <a:srgbClr val="FAFAFA"/>
                </a:solidFill>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63" name="Google Shape;63;p12"/>
          <p:cNvSpPr txBox="1"/>
          <p:nvPr>
            <p:ph idx="3" type="subTitle"/>
          </p:nvPr>
        </p:nvSpPr>
        <p:spPr>
          <a:xfrm>
            <a:off x="265500" y="564125"/>
            <a:ext cx="4045200" cy="524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600">
                <a:solidFill>
                  <a:srgbClr val="FAFAFA"/>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descr="footer.png" id="64" name="Google Shape;64;p12"/>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65" name="Google Shape;65;p12"/>
          <p:cNvSpPr txBox="1"/>
          <p:nvPr>
            <p:ph idx="4" type="sldNum"/>
          </p:nvPr>
        </p:nvSpPr>
        <p:spPr>
          <a:xfrm>
            <a:off x="8548658" y="4739417"/>
            <a:ext cx="548700" cy="393600"/>
          </a:xfrm>
          <a:prstGeom prst="rect">
            <a:avLst/>
          </a:prstGeom>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66" name="Google Shape;66;p12"/>
          <p:cNvSpPr txBox="1"/>
          <p:nvPr/>
        </p:nvSpPr>
        <p:spPr>
          <a:xfrm>
            <a:off x="4497325" y="4709573"/>
            <a:ext cx="1150800" cy="39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b="1" lang="en" sz="1000">
                <a:solidFill>
                  <a:srgbClr val="757575"/>
                </a:solidFill>
                <a:latin typeface="Roboto"/>
                <a:ea typeface="Roboto"/>
                <a:cs typeface="Roboto"/>
                <a:sym typeface="Roboto"/>
              </a:rPr>
              <a:t>Room, LiveData, and ViewModel</a:t>
            </a:r>
            <a:endParaRPr sz="1000">
              <a:solidFill>
                <a:srgbClr val="757575"/>
              </a:solidFill>
              <a:latin typeface="Roboto"/>
              <a:ea typeface="Roboto"/>
              <a:cs typeface="Roboto"/>
              <a:sym typeface="Roboto"/>
            </a:endParaRPr>
          </a:p>
        </p:txBody>
      </p:sp>
      <p:sp>
        <p:nvSpPr>
          <p:cNvPr id="67" name="Google Shape;67;p12"/>
          <p:cNvSpPr txBox="1"/>
          <p:nvPr/>
        </p:nvSpPr>
        <p:spPr>
          <a:xfrm>
            <a:off x="2229275" y="4761375"/>
            <a:ext cx="2314200" cy="24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b="1" lang="en" sz="1000">
                <a:solidFill>
                  <a:srgbClr val="757575"/>
                </a:solidFill>
                <a:latin typeface="Roboto"/>
                <a:ea typeface="Roboto"/>
                <a:cs typeface="Roboto"/>
                <a:sym typeface="Roboto"/>
              </a:rPr>
              <a:t>Android Developer Fundamentals V2</a:t>
            </a:r>
            <a:endParaRPr sz="1000">
              <a:solidFill>
                <a:srgbClr val="757575"/>
              </a:solidFill>
              <a:latin typeface="Roboto"/>
              <a:ea typeface="Roboto"/>
              <a:cs typeface="Roboto"/>
              <a:sym typeface="Roboto"/>
            </a:endParaRPr>
          </a:p>
        </p:txBody>
      </p:sp>
      <p:sp>
        <p:nvSpPr>
          <p:cNvPr id="68" name="Google Shape;68;p12"/>
          <p:cNvSpPr txBox="1"/>
          <p:nvPr/>
        </p:nvSpPr>
        <p:spPr>
          <a:xfrm>
            <a:off x="5694725" y="4626375"/>
            <a:ext cx="2158500" cy="51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i="1" lang="en" sz="900">
                <a:solidFill>
                  <a:srgbClr val="666666"/>
                </a:solidFill>
                <a:latin typeface="Open Sans"/>
                <a:ea typeface="Open Sans"/>
                <a:cs typeface="Open Sans"/>
                <a:sym typeface="Open Sans"/>
              </a:rPr>
              <a:t>This work is licensed under a </a:t>
            </a:r>
            <a:r>
              <a:rPr i="1" lang="en" sz="900" u="sng">
                <a:solidFill>
                  <a:srgbClr val="666666"/>
                </a:solidFill>
                <a:latin typeface="Open Sans"/>
                <a:ea typeface="Open Sans"/>
                <a:cs typeface="Open Sans"/>
                <a:sym typeface="Open Sans"/>
                <a:hlinkClick r:id="rId4"/>
              </a:rPr>
              <a:t>Creative Commons Attribution 4.0 International License</a:t>
            </a:r>
            <a:r>
              <a:rPr i="1" lang="en" sz="900">
                <a:solidFill>
                  <a:srgbClr val="666666"/>
                </a:solidFill>
                <a:latin typeface="Open Sans"/>
                <a:ea typeface="Open Sans"/>
                <a:cs typeface="Open Sans"/>
                <a:sym typeface="Open Sans"/>
              </a:rPr>
              <a:t>.</a:t>
            </a:r>
            <a:endParaRPr i="1" sz="900">
              <a:solidFill>
                <a:srgbClr val="666666"/>
              </a:solidFill>
              <a:latin typeface="Roboto"/>
              <a:ea typeface="Roboto"/>
              <a:cs typeface="Roboto"/>
              <a:sym typeface="Roboto"/>
            </a:endParaRPr>
          </a:p>
        </p:txBody>
      </p:sp>
      <p:pic>
        <p:nvPicPr>
          <p:cNvPr id="69" name="Google Shape;69;p12"/>
          <p:cNvPicPr preferRelativeResize="0"/>
          <p:nvPr/>
        </p:nvPicPr>
        <p:blipFill>
          <a:blip r:embed="rId5">
            <a:alphaModFix/>
          </a:blip>
          <a:stretch>
            <a:fillRect/>
          </a:stretch>
        </p:blipFill>
        <p:spPr>
          <a:xfrm>
            <a:off x="7929425" y="4788588"/>
            <a:ext cx="838200" cy="295275"/>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1">
  <p:cSld name="BLANK_1">
    <p:spTree>
      <p:nvGrpSpPr>
        <p:cNvPr id="70" name="Shape 70"/>
        <p:cNvGrpSpPr/>
        <p:nvPr/>
      </p:nvGrpSpPr>
      <p:grpSpPr>
        <a:xfrm>
          <a:off x="0" y="0"/>
          <a:ext cx="0" cy="0"/>
          <a:chOff x="0" y="0"/>
          <a:chExt cx="0" cy="0"/>
        </a:xfrm>
      </p:grpSpPr>
      <p:sp>
        <p:nvSpPr>
          <p:cNvPr id="71" name="Google Shape;71;p13"/>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rgbClr val="4CAF50"/>
        </a:solidFill>
      </p:bgPr>
    </p:bg>
    <p:spTree>
      <p:nvGrpSpPr>
        <p:cNvPr id="19" name="Shape 19"/>
        <p:cNvGrpSpPr/>
        <p:nvPr/>
      </p:nvGrpSpPr>
      <p:grpSpPr>
        <a:xfrm>
          <a:off x="0" y="0"/>
          <a:ext cx="0" cy="0"/>
          <a:chOff x="0" y="0"/>
          <a:chExt cx="0" cy="0"/>
        </a:xfrm>
      </p:grpSpPr>
      <p:sp>
        <p:nvSpPr>
          <p:cNvPr id="20" name="Google Shape;20;p3"/>
          <p:cNvSpPr txBox="1"/>
          <p:nvPr>
            <p:ph type="title"/>
          </p:nvPr>
        </p:nvSpPr>
        <p:spPr>
          <a:xfrm>
            <a:off x="311700" y="20746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FAFAFA"/>
              </a:buClr>
              <a:buSzPts val="3600"/>
              <a:buNone/>
              <a:defRPr sz="3600">
                <a:solidFill>
                  <a:srgbClr val="FAFAFA"/>
                </a:solidFill>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21" name="Google Shape;21;p3"/>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bg>
      <p:bgPr>
        <a:solidFill>
          <a:srgbClr val="FFFFFF"/>
        </a:solidFill>
      </p:bgPr>
    </p:bg>
    <p:spTree>
      <p:nvGrpSpPr>
        <p:cNvPr id="22" name="Shape 22"/>
        <p:cNvGrpSpPr/>
        <p:nvPr/>
      </p:nvGrpSpPr>
      <p:grpSpPr>
        <a:xfrm>
          <a:off x="0" y="0"/>
          <a:ext cx="0" cy="0"/>
          <a:chOff x="0" y="0"/>
          <a:chExt cx="0" cy="0"/>
        </a:xfrm>
      </p:grpSpPr>
      <p:sp>
        <p:nvSpPr>
          <p:cNvPr id="23" name="Google Shape;23;p4"/>
          <p:cNvSpPr/>
          <p:nvPr/>
        </p:nvSpPr>
        <p:spPr>
          <a:xfrm>
            <a:off x="-11200" y="-37825"/>
            <a:ext cx="9155100" cy="1018500"/>
          </a:xfrm>
          <a:prstGeom prst="rect">
            <a:avLst/>
          </a:prstGeom>
          <a:solidFill>
            <a:srgbClr val="4CAF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4"/>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AFAFA"/>
              </a:buClr>
              <a:buSzPts val="3600"/>
              <a:buNone/>
              <a:defRPr>
                <a:solidFill>
                  <a:srgbClr val="FAFAFA"/>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5" name="Google Shape;25;p4"/>
          <p:cNvSpPr txBox="1"/>
          <p:nvPr>
            <p:ph idx="1" type="body"/>
          </p:nvPr>
        </p:nvSpPr>
        <p:spPr>
          <a:xfrm>
            <a:off x="311700" y="1076275"/>
            <a:ext cx="8520600" cy="3416400"/>
          </a:xfrm>
          <a:prstGeom prst="rect">
            <a:avLst/>
          </a:prstGeom>
        </p:spPr>
        <p:txBody>
          <a:bodyPr anchorCtr="0" anchor="t" bIns="91425" lIns="91425" spcFirstLastPara="1" rIns="91425" wrap="square" tIns="91425">
            <a:noAutofit/>
          </a:bodyPr>
          <a:lstStyle>
            <a:lvl1pPr indent="-381000" lvl="0" marL="457200" rtl="0">
              <a:lnSpc>
                <a:spcPct val="115000"/>
              </a:lnSpc>
              <a:spcBef>
                <a:spcPts val="1000"/>
              </a:spcBef>
              <a:spcAft>
                <a:spcPts val="0"/>
              </a:spcAft>
              <a:buSzPts val="2400"/>
              <a:buAutoNum type="arabicPeriod"/>
              <a:defRPr/>
            </a:lvl1pPr>
            <a:lvl2pPr indent="-355600" lvl="1" marL="914400" rtl="0">
              <a:lnSpc>
                <a:spcPct val="115000"/>
              </a:lnSpc>
              <a:spcBef>
                <a:spcPts val="1000"/>
              </a:spcBef>
              <a:spcAft>
                <a:spcPts val="0"/>
              </a:spcAft>
              <a:buSzPts val="2000"/>
              <a:buAutoNum type="alphaLcPeriod"/>
              <a:defRPr sz="2000"/>
            </a:lvl2pPr>
            <a:lvl3pPr indent="-317500" lvl="2" marL="1371600" rtl="0">
              <a:spcBef>
                <a:spcPts val="0"/>
              </a:spcBef>
              <a:spcAft>
                <a:spcPts val="0"/>
              </a:spcAft>
              <a:buSzPts val="1400"/>
              <a:buAutoNum type="romanLcPeriod"/>
              <a:defRPr/>
            </a:lvl3pPr>
            <a:lvl4pPr indent="-317500" lvl="3" marL="1828800" rtl="0">
              <a:spcBef>
                <a:spcPts val="0"/>
              </a:spcBef>
              <a:spcAft>
                <a:spcPts val="0"/>
              </a:spcAft>
              <a:buSzPts val="1400"/>
              <a:buAutoNum type="arabicPeriod"/>
              <a:defRPr/>
            </a:lvl4pPr>
            <a:lvl5pPr indent="-317500" lvl="4" marL="2286000" rtl="0">
              <a:spcBef>
                <a:spcPts val="1600"/>
              </a:spcBef>
              <a:spcAft>
                <a:spcPts val="0"/>
              </a:spcAft>
              <a:buSzPts val="1400"/>
              <a:buAutoNum type="alphaLcPeriod"/>
              <a:defRPr/>
            </a:lvl5pPr>
            <a:lvl6pPr indent="-317500" lvl="5" marL="2743200" rtl="0">
              <a:spcBef>
                <a:spcPts val="1600"/>
              </a:spcBef>
              <a:spcAft>
                <a:spcPts val="0"/>
              </a:spcAft>
              <a:buSzPts val="1400"/>
              <a:buAutoNum type="romanLcPeriod"/>
              <a:defRPr/>
            </a:lvl6pPr>
            <a:lvl7pPr indent="-317500" lvl="6" marL="3200400" rtl="0">
              <a:spcBef>
                <a:spcPts val="1600"/>
              </a:spcBef>
              <a:spcAft>
                <a:spcPts val="0"/>
              </a:spcAft>
              <a:buSzPts val="1400"/>
              <a:buAutoNum type="arabicPeriod"/>
              <a:defRPr/>
            </a:lvl7pPr>
            <a:lvl8pPr indent="-317500" lvl="7" marL="3657600" rtl="0">
              <a:spcBef>
                <a:spcPts val="1600"/>
              </a:spcBef>
              <a:spcAft>
                <a:spcPts val="0"/>
              </a:spcAft>
              <a:buSzPts val="1400"/>
              <a:buAutoNum type="alphaLcPeriod"/>
              <a:defRPr/>
            </a:lvl8pPr>
            <a:lvl9pPr indent="-317500" lvl="8" marL="4114800" rtl="0">
              <a:spcBef>
                <a:spcPts val="1600"/>
              </a:spcBef>
              <a:spcAft>
                <a:spcPts val="1600"/>
              </a:spcAft>
              <a:buSzPts val="1400"/>
              <a:buAutoNum type="romanLcPeriod"/>
              <a:defRPr/>
            </a:lvl9pPr>
          </a:lstStyle>
          <a:p/>
        </p:txBody>
      </p:sp>
      <p:sp>
        <p:nvSpPr>
          <p:cNvPr id="26" name="Google Shape;26;p4"/>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7" name="Shape 27"/>
        <p:cNvGrpSpPr/>
        <p:nvPr/>
      </p:nvGrpSpPr>
      <p:grpSpPr>
        <a:xfrm>
          <a:off x="0" y="0"/>
          <a:ext cx="0" cy="0"/>
          <a:chOff x="0" y="0"/>
          <a:chExt cx="0" cy="0"/>
        </a:xfrm>
      </p:grpSpPr>
      <p:sp>
        <p:nvSpPr>
          <p:cNvPr id="28" name="Google Shape;28;p5"/>
          <p:cNvSpPr txBox="1"/>
          <p:nvPr>
            <p:ph idx="1" type="body"/>
          </p:nvPr>
        </p:nvSpPr>
        <p:spPr>
          <a:xfrm>
            <a:off x="311700" y="1190295"/>
            <a:ext cx="3999900" cy="3416400"/>
          </a:xfrm>
          <a:prstGeom prst="rect">
            <a:avLst/>
          </a:prstGeom>
        </p:spPr>
        <p:txBody>
          <a:bodyPr anchorCtr="0" anchor="t" bIns="91425" lIns="91425" spcFirstLastPara="1" rIns="91425" wrap="square" tIns="91425">
            <a:noAutofit/>
          </a:bodyPr>
          <a:lstStyle>
            <a:lvl1pPr indent="-381000" lvl="0" marL="457200" rtl="0">
              <a:lnSpc>
                <a:spcPct val="115000"/>
              </a:lnSpc>
              <a:spcBef>
                <a:spcPts val="0"/>
              </a:spcBef>
              <a:spcAft>
                <a:spcPts val="0"/>
              </a:spcAft>
              <a:buSzPts val="2400"/>
              <a:buChar char="●"/>
              <a:defRPr/>
            </a:lvl1pPr>
            <a:lvl2pPr indent="-342900" lvl="1" marL="914400" rtl="0">
              <a:spcBef>
                <a:spcPts val="0"/>
              </a:spcBef>
              <a:spcAft>
                <a:spcPts val="0"/>
              </a:spcAft>
              <a:buSzPts val="1800"/>
              <a:buChar char="○"/>
              <a:defRPr/>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9" name="Google Shape;29;p5"/>
          <p:cNvSpPr txBox="1"/>
          <p:nvPr>
            <p:ph idx="2" type="body"/>
          </p:nvPr>
        </p:nvSpPr>
        <p:spPr>
          <a:xfrm>
            <a:off x="4832400" y="1190295"/>
            <a:ext cx="3999900" cy="3416400"/>
          </a:xfrm>
          <a:prstGeom prst="rect">
            <a:avLst/>
          </a:prstGeom>
        </p:spPr>
        <p:txBody>
          <a:bodyPr anchorCtr="0" anchor="t" bIns="91425" lIns="91425" spcFirstLastPara="1" rIns="91425" wrap="square" tIns="91425">
            <a:noAutofit/>
          </a:bodyPr>
          <a:lstStyle>
            <a:lvl1pPr indent="-381000" lvl="0" marL="457200" rtl="0">
              <a:spcBef>
                <a:spcPts val="0"/>
              </a:spcBef>
              <a:spcAft>
                <a:spcPts val="0"/>
              </a:spcAft>
              <a:buSzPts val="2400"/>
              <a:buChar char="●"/>
              <a:defRPr/>
            </a:lvl1pPr>
            <a:lvl2pPr indent="-342900" lvl="1" marL="914400" rtl="0">
              <a:spcBef>
                <a:spcPts val="0"/>
              </a:spcBef>
              <a:spcAft>
                <a:spcPts val="0"/>
              </a:spcAft>
              <a:buSzPts val="1800"/>
              <a:buChar char="○"/>
              <a:defRPr/>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0" name="Google Shape;30;p5"/>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31" name="Google Shape;31;p5"/>
          <p:cNvSpPr/>
          <p:nvPr/>
        </p:nvSpPr>
        <p:spPr>
          <a:xfrm>
            <a:off x="-11200" y="-37825"/>
            <a:ext cx="9155100" cy="1018500"/>
          </a:xfrm>
          <a:prstGeom prst="rect">
            <a:avLst/>
          </a:prstGeom>
          <a:solidFill>
            <a:srgbClr val="4CAF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5"/>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AFAFA"/>
              </a:buClr>
              <a:buSzPts val="3600"/>
              <a:buNone/>
              <a:defRPr>
                <a:solidFill>
                  <a:srgbClr val="FAFAFA"/>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33" name="Shape 33"/>
        <p:cNvGrpSpPr/>
        <p:nvPr/>
      </p:nvGrpSpPr>
      <p:grpSpPr>
        <a:xfrm>
          <a:off x="0" y="0"/>
          <a:ext cx="0" cy="0"/>
          <a:chOff x="0" y="0"/>
          <a:chExt cx="0" cy="0"/>
        </a:xfrm>
      </p:grpSpPr>
      <p:sp>
        <p:nvSpPr>
          <p:cNvPr id="34" name="Google Shape;34;p6"/>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35" name="Google Shape;35;p6"/>
          <p:cNvSpPr/>
          <p:nvPr/>
        </p:nvSpPr>
        <p:spPr>
          <a:xfrm>
            <a:off x="-11200" y="-37825"/>
            <a:ext cx="9155100" cy="1018500"/>
          </a:xfrm>
          <a:prstGeom prst="rect">
            <a:avLst/>
          </a:prstGeom>
          <a:solidFill>
            <a:srgbClr val="4CAF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6"/>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AFAFA"/>
              </a:buClr>
              <a:buSzPts val="3600"/>
              <a:buNone/>
              <a:defRPr>
                <a:solidFill>
                  <a:srgbClr val="FAFAFA"/>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7" name="Shape 37"/>
        <p:cNvGrpSpPr/>
        <p:nvPr/>
      </p:nvGrpSpPr>
      <p:grpSpPr>
        <a:xfrm>
          <a:off x="0" y="0"/>
          <a:ext cx="0" cy="0"/>
          <a:chOff x="0" y="0"/>
          <a:chExt cx="0" cy="0"/>
        </a:xfrm>
      </p:grpSpPr>
      <p:sp>
        <p:nvSpPr>
          <p:cNvPr id="38" name="Google Shape;38;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9" name="Google Shape;39;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40" name="Google Shape;40;p7"/>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41" name="Shape 41"/>
        <p:cNvGrpSpPr/>
        <p:nvPr/>
      </p:nvGrpSpPr>
      <p:grpSpPr>
        <a:xfrm>
          <a:off x="0" y="0"/>
          <a:ext cx="0" cy="0"/>
          <a:chOff x="0" y="0"/>
          <a:chExt cx="0" cy="0"/>
        </a:xfrm>
      </p:grpSpPr>
      <p:sp>
        <p:nvSpPr>
          <p:cNvPr id="42" name="Google Shape;42;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43" name="Google Shape;43;p8"/>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44" name="Shape 44"/>
        <p:cNvGrpSpPr/>
        <p:nvPr/>
      </p:nvGrpSpPr>
      <p:grpSpPr>
        <a:xfrm>
          <a:off x="0" y="0"/>
          <a:ext cx="0" cy="0"/>
          <a:chOff x="0" y="0"/>
          <a:chExt cx="0" cy="0"/>
        </a:xfrm>
      </p:grpSpPr>
      <p:sp>
        <p:nvSpPr>
          <p:cNvPr id="45" name="Google Shape;45;p9"/>
          <p:cNvSpPr/>
          <p:nvPr/>
        </p:nvSpPr>
        <p:spPr>
          <a:xfrm>
            <a:off x="4572000" y="-125"/>
            <a:ext cx="4572000" cy="5143500"/>
          </a:xfrm>
          <a:prstGeom prst="rect">
            <a:avLst/>
          </a:prstGeom>
          <a:solidFill>
            <a:srgbClr val="4CAF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47" name="Google Shape;47;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48" name="Google Shape;48;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81000" lvl="0" marL="457200" rtl="0">
              <a:spcBef>
                <a:spcPts val="0"/>
              </a:spcBef>
              <a:spcAft>
                <a:spcPts val="0"/>
              </a:spcAft>
              <a:buSzPts val="2400"/>
              <a:buChar char="●"/>
              <a:defRPr/>
            </a:lvl1pPr>
            <a:lvl2pPr indent="-342900" lvl="1" marL="914400" rtl="0">
              <a:spcBef>
                <a:spcPts val="0"/>
              </a:spcBef>
              <a:spcAft>
                <a:spcPts val="0"/>
              </a:spcAft>
              <a:buSzPts val="18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49" name="Google Shape;49;p9"/>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50" name="Shape 50"/>
        <p:cNvGrpSpPr/>
        <p:nvPr/>
      </p:nvGrpSpPr>
      <p:grpSpPr>
        <a:xfrm>
          <a:off x="0" y="0"/>
          <a:ext cx="0" cy="0"/>
          <a:chOff x="0" y="0"/>
          <a:chExt cx="0" cy="0"/>
        </a:xfrm>
      </p:grpSpPr>
      <p:sp>
        <p:nvSpPr>
          <p:cNvPr id="51" name="Google Shape;51;p10"/>
          <p:cNvSpPr txBox="1"/>
          <p:nvPr>
            <p:ph idx="1" type="body"/>
          </p:nvPr>
        </p:nvSpPr>
        <p:spPr>
          <a:xfrm>
            <a:off x="311700" y="3918598"/>
            <a:ext cx="5998800" cy="6051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2400"/>
              <a:buNone/>
              <a:defRPr/>
            </a:lvl1pPr>
          </a:lstStyle>
          <a:p/>
        </p:txBody>
      </p:sp>
      <p:sp>
        <p:nvSpPr>
          <p:cNvPr id="52" name="Google Shape;52;p10"/>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8.xml"/><Relationship Id="rId10" Type="http://schemas.openxmlformats.org/officeDocument/2006/relationships/slideLayout" Target="../slideLayouts/slideLayout7.xml"/><Relationship Id="rId13" Type="http://schemas.openxmlformats.org/officeDocument/2006/relationships/slideLayout" Target="../slideLayouts/slideLayout10.xml"/><Relationship Id="rId12" Type="http://schemas.openxmlformats.org/officeDocument/2006/relationships/slideLayout" Target="../slideLayouts/slideLayout9.xml"/><Relationship Id="rId1" Type="http://schemas.openxmlformats.org/officeDocument/2006/relationships/image" Target="../media/image1.png"/><Relationship Id="rId2" Type="http://schemas.openxmlformats.org/officeDocument/2006/relationships/hyperlink" Target="https://creativecommons.org/licenses/by/4.0/" TargetMode="External"/><Relationship Id="rId3" Type="http://schemas.openxmlformats.org/officeDocument/2006/relationships/image" Target="../media/image2.png"/><Relationship Id="rId4" Type="http://schemas.openxmlformats.org/officeDocument/2006/relationships/slideLayout" Target="../slideLayouts/slideLayout1.xml"/><Relationship Id="rId9" Type="http://schemas.openxmlformats.org/officeDocument/2006/relationships/slideLayout" Target="../slideLayouts/slideLayout6.xml"/><Relationship Id="rId15" Type="http://schemas.openxmlformats.org/officeDocument/2006/relationships/slideLayout" Target="../slideLayouts/slideLayout12.xml"/><Relationship Id="rId14" Type="http://schemas.openxmlformats.org/officeDocument/2006/relationships/slideLayout" Target="../slideLayouts/slideLayout11.xml"/><Relationship Id="rId16" Type="http://schemas.openxmlformats.org/officeDocument/2006/relationships/theme" Target="../theme/theme2.xml"/><Relationship Id="rId5" Type="http://schemas.openxmlformats.org/officeDocument/2006/relationships/slideLayout" Target="../slideLayouts/slideLayout2.xml"/><Relationship Id="rId6" Type="http://schemas.openxmlformats.org/officeDocument/2006/relationships/slideLayout" Target="../slideLayouts/slideLayout3.xml"/><Relationship Id="rId7" Type="http://schemas.openxmlformats.org/officeDocument/2006/relationships/slideLayout" Target="../slideLayouts/slideLayout4.xml"/><Relationship Id="rId8" Type="http://schemas.openxmlformats.org/officeDocument/2006/relationships/slideLayout" Target="../slideLayouts/slideLayout5.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rgbClr val="FFFFFF"/>
        </a:solidFill>
      </p:bgPr>
    </p:bg>
    <p:spTree>
      <p:nvGrpSpPr>
        <p:cNvPr id="5" name="Shape 5"/>
        <p:cNvGrpSpPr/>
        <p:nvPr/>
      </p:nvGrpSpPr>
      <p:grpSpPr>
        <a:xfrm>
          <a:off x="0" y="0"/>
          <a:ext cx="0" cy="0"/>
          <a:chOff x="0" y="0"/>
          <a:chExt cx="0" cy="0"/>
        </a:xfrm>
      </p:grpSpPr>
      <p:pic>
        <p:nvPicPr>
          <p:cNvPr descr="footer.png" id="6" name="Google Shape;6;p1"/>
          <p:cNvPicPr preferRelativeResize="0"/>
          <p:nvPr/>
        </p:nvPicPr>
        <p:blipFill rotWithShape="1">
          <a:blip r:embed="rId1">
            <a:alphaModFix/>
          </a:blip>
          <a:srcRect b="0" l="0" r="0" t="0"/>
          <a:stretch/>
        </p:blipFill>
        <p:spPr>
          <a:xfrm>
            <a:off x="0" y="0"/>
            <a:ext cx="9144000" cy="5143500"/>
          </a:xfrm>
          <a:prstGeom prst="rect">
            <a:avLst/>
          </a:prstGeom>
          <a:noFill/>
          <a:ln>
            <a:noFill/>
          </a:ln>
        </p:spPr>
      </p:pic>
      <p:sp>
        <p:nvSpPr>
          <p:cNvPr id="7" name="Google Shape;7;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rgbClr val="4CAF50"/>
              </a:buClr>
              <a:buSzPts val="3600"/>
              <a:buFont typeface="Roboto"/>
              <a:buNone/>
              <a:defRPr b="1" sz="3600">
                <a:solidFill>
                  <a:srgbClr val="4CAF50"/>
                </a:solidFill>
                <a:latin typeface="Roboto"/>
                <a:ea typeface="Roboto"/>
                <a:cs typeface="Roboto"/>
                <a:sym typeface="Roboto"/>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8" name="Google Shape;8;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81000" lvl="0" marL="457200" rtl="0">
              <a:lnSpc>
                <a:spcPct val="150000"/>
              </a:lnSpc>
              <a:spcBef>
                <a:spcPts val="0"/>
              </a:spcBef>
              <a:spcAft>
                <a:spcPts val="0"/>
              </a:spcAft>
              <a:buClr>
                <a:srgbClr val="424242"/>
              </a:buClr>
              <a:buSzPts val="2400"/>
              <a:buFont typeface="Roboto"/>
              <a:buChar char="●"/>
              <a:defRPr sz="2400">
                <a:solidFill>
                  <a:srgbClr val="424242"/>
                </a:solidFill>
                <a:latin typeface="Roboto"/>
                <a:ea typeface="Roboto"/>
                <a:cs typeface="Roboto"/>
                <a:sym typeface="Roboto"/>
              </a:defRPr>
            </a:lvl1pPr>
            <a:lvl2pPr indent="-342900" lvl="1" marL="914400" rtl="0">
              <a:lnSpc>
                <a:spcPct val="150000"/>
              </a:lnSpc>
              <a:spcBef>
                <a:spcPts val="0"/>
              </a:spcBef>
              <a:spcAft>
                <a:spcPts val="0"/>
              </a:spcAft>
              <a:buClr>
                <a:srgbClr val="424242"/>
              </a:buClr>
              <a:buSzPts val="1800"/>
              <a:buFont typeface="Roboto"/>
              <a:buChar char="○"/>
              <a:defRPr sz="1800">
                <a:solidFill>
                  <a:srgbClr val="424242"/>
                </a:solidFill>
                <a:latin typeface="Roboto"/>
                <a:ea typeface="Roboto"/>
                <a:cs typeface="Roboto"/>
                <a:sym typeface="Roboto"/>
              </a:defRPr>
            </a:lvl2pPr>
            <a:lvl3pPr indent="-317500" lvl="2" marL="1371600" rtl="0">
              <a:lnSpc>
                <a:spcPct val="150000"/>
              </a:lnSpc>
              <a:spcBef>
                <a:spcPts val="0"/>
              </a:spcBef>
              <a:spcAft>
                <a:spcPts val="0"/>
              </a:spcAft>
              <a:buClr>
                <a:srgbClr val="424242"/>
              </a:buClr>
              <a:buSzPts val="1400"/>
              <a:buFont typeface="Roboto"/>
              <a:buChar char="■"/>
              <a:defRPr>
                <a:solidFill>
                  <a:srgbClr val="424242"/>
                </a:solidFill>
                <a:latin typeface="Roboto"/>
                <a:ea typeface="Roboto"/>
                <a:cs typeface="Roboto"/>
                <a:sym typeface="Roboto"/>
              </a:defRPr>
            </a:lvl3pPr>
            <a:lvl4pPr indent="-317500" lvl="3" marL="1828800" rtl="0">
              <a:lnSpc>
                <a:spcPct val="115000"/>
              </a:lnSpc>
              <a:spcBef>
                <a:spcPts val="0"/>
              </a:spcBef>
              <a:spcAft>
                <a:spcPts val="0"/>
              </a:spcAft>
              <a:buClr>
                <a:srgbClr val="424242"/>
              </a:buClr>
              <a:buSzPts val="1400"/>
              <a:buFont typeface="Roboto"/>
              <a:buChar char="●"/>
              <a:defRPr>
                <a:solidFill>
                  <a:srgbClr val="424242"/>
                </a:solidFill>
                <a:latin typeface="Roboto"/>
                <a:ea typeface="Roboto"/>
                <a:cs typeface="Roboto"/>
                <a:sym typeface="Roboto"/>
              </a:defRPr>
            </a:lvl4pPr>
            <a:lvl5pPr indent="-317500" lvl="4" marL="2286000" rtl="0">
              <a:lnSpc>
                <a:spcPct val="115000"/>
              </a:lnSpc>
              <a:spcBef>
                <a:spcPts val="1600"/>
              </a:spcBef>
              <a:spcAft>
                <a:spcPts val="0"/>
              </a:spcAft>
              <a:buClr>
                <a:srgbClr val="424242"/>
              </a:buClr>
              <a:buSzPts val="1400"/>
              <a:buFont typeface="Roboto"/>
              <a:buChar char="○"/>
              <a:defRPr>
                <a:solidFill>
                  <a:srgbClr val="424242"/>
                </a:solidFill>
                <a:latin typeface="Roboto"/>
                <a:ea typeface="Roboto"/>
                <a:cs typeface="Roboto"/>
                <a:sym typeface="Roboto"/>
              </a:defRPr>
            </a:lvl5pPr>
            <a:lvl6pPr indent="-317500" lvl="5" marL="2743200" rtl="0">
              <a:lnSpc>
                <a:spcPct val="115000"/>
              </a:lnSpc>
              <a:spcBef>
                <a:spcPts val="1600"/>
              </a:spcBef>
              <a:spcAft>
                <a:spcPts val="0"/>
              </a:spcAft>
              <a:buClr>
                <a:srgbClr val="424242"/>
              </a:buClr>
              <a:buSzPts val="1400"/>
              <a:buFont typeface="Roboto"/>
              <a:buChar char="■"/>
              <a:defRPr>
                <a:solidFill>
                  <a:srgbClr val="424242"/>
                </a:solidFill>
                <a:latin typeface="Roboto"/>
                <a:ea typeface="Roboto"/>
                <a:cs typeface="Roboto"/>
                <a:sym typeface="Roboto"/>
              </a:defRPr>
            </a:lvl6pPr>
            <a:lvl7pPr indent="-317500" lvl="6" marL="3200400" rtl="0">
              <a:lnSpc>
                <a:spcPct val="115000"/>
              </a:lnSpc>
              <a:spcBef>
                <a:spcPts val="1600"/>
              </a:spcBef>
              <a:spcAft>
                <a:spcPts val="0"/>
              </a:spcAft>
              <a:buClr>
                <a:srgbClr val="424242"/>
              </a:buClr>
              <a:buSzPts val="1400"/>
              <a:buFont typeface="Roboto"/>
              <a:buChar char="●"/>
              <a:defRPr>
                <a:solidFill>
                  <a:srgbClr val="424242"/>
                </a:solidFill>
                <a:latin typeface="Roboto"/>
                <a:ea typeface="Roboto"/>
                <a:cs typeface="Roboto"/>
                <a:sym typeface="Roboto"/>
              </a:defRPr>
            </a:lvl7pPr>
            <a:lvl8pPr indent="-317500" lvl="7" marL="3657600" rtl="0">
              <a:lnSpc>
                <a:spcPct val="115000"/>
              </a:lnSpc>
              <a:spcBef>
                <a:spcPts val="1600"/>
              </a:spcBef>
              <a:spcAft>
                <a:spcPts val="0"/>
              </a:spcAft>
              <a:buClr>
                <a:srgbClr val="424242"/>
              </a:buClr>
              <a:buSzPts val="1400"/>
              <a:buFont typeface="Roboto"/>
              <a:buChar char="○"/>
              <a:defRPr>
                <a:solidFill>
                  <a:srgbClr val="424242"/>
                </a:solidFill>
                <a:latin typeface="Roboto"/>
                <a:ea typeface="Roboto"/>
                <a:cs typeface="Roboto"/>
                <a:sym typeface="Roboto"/>
              </a:defRPr>
            </a:lvl8pPr>
            <a:lvl9pPr indent="-317500" lvl="8" marL="4114800" rtl="0">
              <a:lnSpc>
                <a:spcPct val="115000"/>
              </a:lnSpc>
              <a:spcBef>
                <a:spcPts val="1600"/>
              </a:spcBef>
              <a:spcAft>
                <a:spcPts val="1600"/>
              </a:spcAft>
              <a:buClr>
                <a:srgbClr val="424242"/>
              </a:buClr>
              <a:buSzPts val="1400"/>
              <a:buFont typeface="Roboto"/>
              <a:buChar char="■"/>
              <a:defRPr>
                <a:solidFill>
                  <a:srgbClr val="424242"/>
                </a:solidFill>
                <a:latin typeface="Roboto"/>
                <a:ea typeface="Roboto"/>
                <a:cs typeface="Roboto"/>
                <a:sym typeface="Roboto"/>
              </a:defRPr>
            </a:lvl9pPr>
          </a:lstStyle>
          <a:p/>
        </p:txBody>
      </p:sp>
      <p:sp>
        <p:nvSpPr>
          <p:cNvPr id="9" name="Google Shape;9;p1"/>
          <p:cNvSpPr txBox="1"/>
          <p:nvPr>
            <p:ph idx="12" type="sldNum"/>
          </p:nvPr>
        </p:nvSpPr>
        <p:spPr>
          <a:xfrm>
            <a:off x="8548658" y="47394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10" name="Google Shape;10;p1"/>
          <p:cNvSpPr txBox="1"/>
          <p:nvPr/>
        </p:nvSpPr>
        <p:spPr>
          <a:xfrm>
            <a:off x="9303675" y="2108450"/>
            <a:ext cx="5446200" cy="63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1"/>
          <p:cNvSpPr txBox="1"/>
          <p:nvPr/>
        </p:nvSpPr>
        <p:spPr>
          <a:xfrm>
            <a:off x="4497325" y="4709573"/>
            <a:ext cx="1150800" cy="39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b="1" lang="en" sz="1000">
                <a:solidFill>
                  <a:srgbClr val="757575"/>
                </a:solidFill>
                <a:latin typeface="Roboto"/>
                <a:ea typeface="Roboto"/>
                <a:cs typeface="Roboto"/>
                <a:sym typeface="Roboto"/>
              </a:rPr>
              <a:t>Room, LiveData, and ViewModel</a:t>
            </a:r>
            <a:endParaRPr sz="1000">
              <a:solidFill>
                <a:srgbClr val="757575"/>
              </a:solidFill>
              <a:latin typeface="Roboto"/>
              <a:ea typeface="Roboto"/>
              <a:cs typeface="Roboto"/>
              <a:sym typeface="Roboto"/>
            </a:endParaRPr>
          </a:p>
        </p:txBody>
      </p:sp>
      <p:sp>
        <p:nvSpPr>
          <p:cNvPr id="12" name="Google Shape;12;p1"/>
          <p:cNvSpPr txBox="1"/>
          <p:nvPr/>
        </p:nvSpPr>
        <p:spPr>
          <a:xfrm>
            <a:off x="2229275" y="4761375"/>
            <a:ext cx="2314200" cy="24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b="1" lang="en" sz="1000">
                <a:solidFill>
                  <a:srgbClr val="757575"/>
                </a:solidFill>
                <a:latin typeface="Roboto"/>
                <a:ea typeface="Roboto"/>
                <a:cs typeface="Roboto"/>
                <a:sym typeface="Roboto"/>
              </a:rPr>
              <a:t>Android Developer Fundamentals V2</a:t>
            </a:r>
            <a:endParaRPr sz="1000">
              <a:solidFill>
                <a:srgbClr val="757575"/>
              </a:solidFill>
              <a:latin typeface="Roboto"/>
              <a:ea typeface="Roboto"/>
              <a:cs typeface="Roboto"/>
              <a:sym typeface="Roboto"/>
            </a:endParaRPr>
          </a:p>
        </p:txBody>
      </p:sp>
      <p:sp>
        <p:nvSpPr>
          <p:cNvPr id="13" name="Google Shape;13;p1"/>
          <p:cNvSpPr txBox="1"/>
          <p:nvPr/>
        </p:nvSpPr>
        <p:spPr>
          <a:xfrm>
            <a:off x="5694725" y="4626375"/>
            <a:ext cx="2158500" cy="51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i="1" lang="en" sz="900">
                <a:solidFill>
                  <a:srgbClr val="666666"/>
                </a:solidFill>
                <a:latin typeface="Open Sans"/>
                <a:ea typeface="Open Sans"/>
                <a:cs typeface="Open Sans"/>
                <a:sym typeface="Open Sans"/>
              </a:rPr>
              <a:t>This work is licensed under a </a:t>
            </a:r>
            <a:r>
              <a:rPr i="1" lang="en" sz="900" u="sng">
                <a:solidFill>
                  <a:srgbClr val="666666"/>
                </a:solidFill>
                <a:latin typeface="Open Sans"/>
                <a:ea typeface="Open Sans"/>
                <a:cs typeface="Open Sans"/>
                <a:sym typeface="Open Sans"/>
                <a:hlinkClick r:id="rId2"/>
              </a:rPr>
              <a:t>Creative Commons Attribution 4.0 International License</a:t>
            </a:r>
            <a:r>
              <a:rPr i="1" lang="en" sz="900">
                <a:solidFill>
                  <a:srgbClr val="666666"/>
                </a:solidFill>
                <a:latin typeface="Open Sans"/>
                <a:ea typeface="Open Sans"/>
                <a:cs typeface="Open Sans"/>
                <a:sym typeface="Open Sans"/>
              </a:rPr>
              <a:t>.</a:t>
            </a:r>
            <a:endParaRPr i="1" sz="900">
              <a:solidFill>
                <a:srgbClr val="666666"/>
              </a:solidFill>
              <a:latin typeface="Roboto"/>
              <a:ea typeface="Roboto"/>
              <a:cs typeface="Roboto"/>
              <a:sym typeface="Roboto"/>
            </a:endParaRPr>
          </a:p>
        </p:txBody>
      </p:sp>
      <p:pic>
        <p:nvPicPr>
          <p:cNvPr id="14" name="Google Shape;14;p1"/>
          <p:cNvPicPr preferRelativeResize="0"/>
          <p:nvPr/>
        </p:nvPicPr>
        <p:blipFill>
          <a:blip r:embed="rId3">
            <a:alphaModFix/>
          </a:blip>
          <a:stretch>
            <a:fillRect/>
          </a:stretch>
        </p:blipFill>
        <p:spPr>
          <a:xfrm>
            <a:off x="7929425" y="4788588"/>
            <a:ext cx="838200" cy="2952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4"/>
    <p:sldLayoutId id="2147483649" r:id="rId5"/>
    <p:sldLayoutId id="2147483650" r:id="rId6"/>
    <p:sldLayoutId id="2147483651" r:id="rId7"/>
    <p:sldLayoutId id="2147483652" r:id="rId8"/>
    <p:sldLayoutId id="2147483653" r:id="rId9"/>
    <p:sldLayoutId id="2147483654" r:id="rId10"/>
    <p:sldLayoutId id="2147483655" r:id="rId11"/>
    <p:sldLayoutId id="2147483656" r:id="rId12"/>
    <p:sldLayoutId id="2147483657" r:id="rId13"/>
    <p:sldLayoutId id="2147483658" r:id="rId14"/>
    <p:sldLayoutId id="2147483659"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hyperlink" Target="https://developer.android.com/reference/android/arch/persistence/room/PrimaryKey.html" TargetMode="External"/><Relationship Id="rId4" Type="http://schemas.openxmlformats.org/officeDocument/2006/relationships/hyperlink" Target="https://developer.android.com/training/data-storage/room/defining-data.html" TargetMode="External"/><Relationship Id="rId5" Type="http://schemas.openxmlformats.org/officeDocument/2006/relationships/image" Target="../media/image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10.png"/><Relationship Id="rId4" Type="http://schemas.openxmlformats.org/officeDocument/2006/relationships/image" Target="../media/image1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1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1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hyperlink" Target="https://developer.android.com/reference/android/arch/persistence/room/package-summary.html" TargetMode="External"/><Relationship Id="rId4" Type="http://schemas.openxmlformats.org/officeDocument/2006/relationships/image" Target="../media/image1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 Id="rId3" Type="http://schemas.openxmlformats.org/officeDocument/2006/relationships/hyperlink" Target="https://developer.android.com/training/data-storage/room/index.html"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 Id="rId3" Type="http://schemas.openxmlformats.org/officeDocument/2006/relationships/image" Target="../media/image1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8.xml"/><Relationship Id="rId3" Type="http://schemas.openxmlformats.org/officeDocument/2006/relationships/image" Target="../media/image1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0.xml"/><Relationship Id="rId3" Type="http://schemas.openxmlformats.org/officeDocument/2006/relationships/hyperlink" Target="https://developer.android.com/" TargetMode="External"/><Relationship Id="rId4" Type="http://schemas.openxmlformats.org/officeDocument/2006/relationships/hyperlink" Target="https://en.wikipedia.org/wiki/Singleton_pattern"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3.xml"/><Relationship Id="rId3" Type="http://schemas.openxmlformats.org/officeDocument/2006/relationships/hyperlink" Target="https://developer.android.com/topic/libraries/architecture/viewmodel.html" TargetMode="External"/><Relationship Id="rId4" Type="http://schemas.openxmlformats.org/officeDocument/2006/relationships/hyperlink" Target="https://developer.android.com/topic/libraries/architecture/lifecycle.html"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4.xml"/><Relationship Id="rId3" Type="http://schemas.openxmlformats.org/officeDocument/2006/relationships/image" Target="../media/image15.png"/><Relationship Id="rId4" Type="http://schemas.openxmlformats.org/officeDocument/2006/relationships/image" Target="../media/image17.png"/><Relationship Id="rId5" Type="http://schemas.openxmlformats.org/officeDocument/2006/relationships/image" Target="../media/image16.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5.xml"/><Relationship Id="rId3" Type="http://schemas.openxmlformats.org/officeDocument/2006/relationships/image" Target="../media/image22.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27.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0.xml"/><Relationship Id="rId3" Type="http://schemas.openxmlformats.org/officeDocument/2006/relationships/hyperlink" Target="https://developer.android.com/reference/android/arch/lifecycle/AndroidViewModel.html"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1.xml"/><Relationship Id="rId3" Type="http://schemas.openxmlformats.org/officeDocument/2006/relationships/hyperlink" Target="https://developer.android.com/topic/libraries/architecture/saving-states.html" TargetMode="Externa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4.xml"/><Relationship Id="rId3" Type="http://schemas.openxmlformats.org/officeDocument/2006/relationships/image" Target="../media/image28.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hyperlink" Target="https://developer.android.com/topic/libraries/architecture/index.html" TargetMode="Externa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1.xml"/><Relationship Id="rId3" Type="http://schemas.openxmlformats.org/officeDocument/2006/relationships/image" Target="../media/image26.jp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2.xml"/><Relationship Id="rId3" Type="http://schemas.openxmlformats.org/officeDocument/2006/relationships/hyperlink" Target="https://developer.android.com/reference/android/arch/lifecycle/Observer.html" TargetMode="External"/><Relationship Id="rId4" Type="http://schemas.openxmlformats.org/officeDocument/2006/relationships/image" Target="../media/image31.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4.xml"/><Relationship Id="rId3" Type="http://schemas.openxmlformats.org/officeDocument/2006/relationships/image" Target="../media/image20.png"/><Relationship Id="rId4" Type="http://schemas.openxmlformats.org/officeDocument/2006/relationships/image" Target="../media/image21.png"/><Relationship Id="rId5" Type="http://schemas.openxmlformats.org/officeDocument/2006/relationships/image" Target="../media/image29.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9.xml"/><Relationship Id="rId3" Type="http://schemas.openxmlformats.org/officeDocument/2006/relationships/hyperlink" Target="https://developer.android.com/reference/android/arch/lifecycle/Lifecycle.html"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hyperlink" Target="http://developer.android.com/arch" TargetMode="External"/><Relationship Id="rId4" Type="http://schemas.openxmlformats.org/officeDocument/2006/relationships/image" Target="../media/image7.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0.xml"/><Relationship Id="rId3" Type="http://schemas.openxmlformats.org/officeDocument/2006/relationships/image" Target="../media/image25.png"/><Relationship Id="rId4" Type="http://schemas.openxmlformats.org/officeDocument/2006/relationships/image" Target="../media/image24.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1.xml"/><Relationship Id="rId3" Type="http://schemas.openxmlformats.org/officeDocument/2006/relationships/image" Target="../media/image17.png"/><Relationship Id="rId4" Type="http://schemas.openxmlformats.org/officeDocument/2006/relationships/image" Target="../media/image16.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2.xml"/><Relationship Id="rId3" Type="http://schemas.openxmlformats.org/officeDocument/2006/relationships/hyperlink" Target="https://en.wikipedia.org/wiki/Singleton_pattern" TargetMode="External"/><Relationship Id="rId4" Type="http://schemas.openxmlformats.org/officeDocument/2006/relationships/hyperlink" Target="https://developer.android.com/topic/libraries/architecture/livedata.html#extend_livedata" TargetMode="External"/><Relationship Id="rId5" Type="http://schemas.openxmlformats.org/officeDocument/2006/relationships/hyperlink" Target="https://developer.android.com/topic/libraries/architecture/livedata.html#extend_livedata" TargetMode="Externa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7.xml"/><Relationship Id="rId3" Type="http://schemas.openxmlformats.org/officeDocument/2006/relationships/hyperlink" Target="https://developer.android.com/reference/android/arch/lifecycle/package-summary.html" TargetMode="External"/><Relationship Id="rId4" Type="http://schemas.openxmlformats.org/officeDocument/2006/relationships/hyperlink" Target="https://developer.android.com/topic/libraries/architecture/lifecycle.html" TargetMode="Externa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8.xml"/><Relationship Id="rId3" Type="http://schemas.openxmlformats.org/officeDocument/2006/relationships/hyperlink" Target="https://developer.android.com/reference/android/arch/lifecycle/LifecycleOwner.html" TargetMode="External"/><Relationship Id="rId4" Type="http://schemas.openxmlformats.org/officeDocument/2006/relationships/hyperlink" Target="https://developer.android.com/reference/android/arch/lifecycle/OnLifecycleEvent.html" TargetMode="Externa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9.xml"/><Relationship Id="rId3" Type="http://schemas.openxmlformats.org/officeDocument/2006/relationships/hyperlink" Target="https://developer.android.com/reference/android/arch/lifecycle/Lifecycle.Event.html"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0.xml"/><Relationship Id="rId3" Type="http://schemas.openxmlformats.org/officeDocument/2006/relationships/image" Target="../media/image23.png"/><Relationship Id="rId4" Type="http://schemas.openxmlformats.org/officeDocument/2006/relationships/image" Target="../media/image30.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4.xml"/><Relationship Id="rId3" Type="http://schemas.openxmlformats.org/officeDocument/2006/relationships/hyperlink" Target="https://google-developer-training.github.io/android-developer-fundamentals-course-concepts-v2/unit-4-saving-user-data/lesson-10-storing-data-with-room/10-1-c-room-livedata-viewmodel/10-1-c-room-livedata-viewmodel.html" TargetMode="External"/><Relationship Id="rId4" Type="http://schemas.openxmlformats.org/officeDocument/2006/relationships/hyperlink" Target="https://codelabs.developers.google.com/codelabs/android-training-livedata-viewmodel" TargetMode="External"/><Relationship Id="rId5" Type="http://schemas.openxmlformats.org/officeDocument/2006/relationships/hyperlink" Target="https://codelabs.developers.google.com/codelabs/android-training-room-delete-data" TargetMode="Externa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 name="Shape 75"/>
        <p:cNvGrpSpPr/>
        <p:nvPr/>
      </p:nvGrpSpPr>
      <p:grpSpPr>
        <a:xfrm>
          <a:off x="0" y="0"/>
          <a:ext cx="0" cy="0"/>
          <a:chOff x="0" y="0"/>
          <a:chExt cx="0" cy="0"/>
        </a:xfrm>
      </p:grpSpPr>
      <p:sp>
        <p:nvSpPr>
          <p:cNvPr id="76" name="Google Shape;76;p14"/>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77" name="Google Shape;77;p14"/>
          <p:cNvSpPr txBox="1"/>
          <p:nvPr>
            <p:ph idx="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78" name="Google Shape;78;p14"/>
          <p:cNvSpPr txBox="1"/>
          <p:nvPr>
            <p:ph type="title"/>
          </p:nvPr>
        </p:nvSpPr>
        <p:spPr>
          <a:xfrm>
            <a:off x="265500" y="1547011"/>
            <a:ext cx="4045200" cy="148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Storing data with Room</a:t>
            </a:r>
            <a:endParaRPr/>
          </a:p>
        </p:txBody>
      </p:sp>
      <p:sp>
        <p:nvSpPr>
          <p:cNvPr id="79" name="Google Shape;79;p14"/>
          <p:cNvSpPr txBox="1"/>
          <p:nvPr>
            <p:ph idx="1" type="subTitle"/>
          </p:nvPr>
        </p:nvSpPr>
        <p:spPr>
          <a:xfrm>
            <a:off x="265500" y="3497911"/>
            <a:ext cx="4045200" cy="1235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Lesson 10</a:t>
            </a:r>
            <a:endParaRPr/>
          </a:p>
        </p:txBody>
      </p:sp>
      <p:sp>
        <p:nvSpPr>
          <p:cNvPr id="80" name="Google Shape;80;p14"/>
          <p:cNvSpPr txBox="1"/>
          <p:nvPr>
            <p:ph idx="3" type="subTitle"/>
          </p:nvPr>
        </p:nvSpPr>
        <p:spPr>
          <a:xfrm>
            <a:off x="265500" y="564125"/>
            <a:ext cx="4045200" cy="524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Advanced Android Development V2</a:t>
            </a:r>
            <a:endParaRPr/>
          </a:p>
        </p:txBody>
      </p:sp>
      <p:sp>
        <p:nvSpPr>
          <p:cNvPr id="81" name="Google Shape;81;p14"/>
          <p:cNvSpPr txBox="1"/>
          <p:nvPr>
            <p:ph idx="4"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7" name="Shape 197"/>
        <p:cNvGrpSpPr/>
        <p:nvPr/>
      </p:nvGrpSpPr>
      <p:grpSpPr>
        <a:xfrm>
          <a:off x="0" y="0"/>
          <a:ext cx="0" cy="0"/>
          <a:chOff x="0" y="0"/>
          <a:chExt cx="0" cy="0"/>
        </a:xfrm>
      </p:grpSpPr>
      <p:sp>
        <p:nvSpPr>
          <p:cNvPr id="198" name="Google Shape;198;p23"/>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Room overview</a:t>
            </a:r>
            <a:endParaRPr/>
          </a:p>
        </p:txBody>
      </p:sp>
      <p:sp>
        <p:nvSpPr>
          <p:cNvPr id="199" name="Google Shape;199;p23"/>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0000"/>
              </a:solidFill>
            </a:endParaRPr>
          </a:p>
        </p:txBody>
      </p:sp>
      <p:sp>
        <p:nvSpPr>
          <p:cNvPr id="200" name="Google Shape;200;p23"/>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01" name="Google Shape;201;p23"/>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solidFill>
                <a:srgbClr val="000000"/>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5" name="Shape 205"/>
        <p:cNvGrpSpPr/>
        <p:nvPr/>
      </p:nvGrpSpPr>
      <p:grpSpPr>
        <a:xfrm>
          <a:off x="0" y="0"/>
          <a:ext cx="0" cy="0"/>
          <a:chOff x="0" y="0"/>
          <a:chExt cx="0" cy="0"/>
        </a:xfrm>
      </p:grpSpPr>
      <p:sp>
        <p:nvSpPr>
          <p:cNvPr id="206" name="Google Shape;206;p24"/>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Room overview</a:t>
            </a:r>
            <a:endParaRPr/>
          </a:p>
        </p:txBody>
      </p:sp>
      <p:sp>
        <p:nvSpPr>
          <p:cNvPr id="207" name="Google Shape;207;p24"/>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08" name="Google Shape;208;p24"/>
          <p:cNvPicPr preferRelativeResize="0"/>
          <p:nvPr/>
        </p:nvPicPr>
        <p:blipFill>
          <a:blip r:embed="rId3">
            <a:alphaModFix/>
          </a:blip>
          <a:stretch>
            <a:fillRect/>
          </a:stretch>
        </p:blipFill>
        <p:spPr>
          <a:xfrm>
            <a:off x="4811350" y="998478"/>
            <a:ext cx="4283100" cy="3740947"/>
          </a:xfrm>
          <a:prstGeom prst="rect">
            <a:avLst/>
          </a:prstGeom>
          <a:noFill/>
          <a:ln>
            <a:noFill/>
          </a:ln>
        </p:spPr>
      </p:pic>
      <p:sp>
        <p:nvSpPr>
          <p:cNvPr id="209" name="Google Shape;209;p24"/>
          <p:cNvSpPr txBox="1"/>
          <p:nvPr>
            <p:ph idx="1" type="body"/>
          </p:nvPr>
        </p:nvSpPr>
        <p:spPr>
          <a:xfrm>
            <a:off x="311700" y="1600200"/>
            <a:ext cx="5117700" cy="2892600"/>
          </a:xfrm>
          <a:prstGeom prst="rect">
            <a:avLst/>
          </a:prstGeom>
        </p:spPr>
        <p:txBody>
          <a:bodyPr anchorCtr="0" anchor="t" bIns="91425" lIns="91425" spcFirstLastPara="1" rIns="91425" wrap="square" tIns="91425">
            <a:noAutofit/>
          </a:bodyPr>
          <a:lstStyle/>
          <a:p>
            <a:pPr indent="0" lvl="0" marL="0" rtl="0" algn="l">
              <a:spcBef>
                <a:spcPts val="1000"/>
              </a:spcBef>
              <a:spcAft>
                <a:spcPts val="0"/>
              </a:spcAft>
              <a:buNone/>
            </a:pPr>
            <a:r>
              <a:rPr lang="en"/>
              <a:t>Room is a robust SQL object mapping library</a:t>
            </a:r>
            <a:endParaRPr/>
          </a:p>
          <a:p>
            <a:pPr indent="-381000" lvl="0" marL="457200" rtl="0" algn="l">
              <a:lnSpc>
                <a:spcPct val="112000"/>
              </a:lnSpc>
              <a:spcBef>
                <a:spcPts val="4000"/>
              </a:spcBef>
              <a:spcAft>
                <a:spcPts val="0"/>
              </a:spcAft>
              <a:buSzPts val="2400"/>
              <a:buChar char="●"/>
            </a:pPr>
            <a:r>
              <a:rPr lang="en"/>
              <a:t>Generates SQLite Android code</a:t>
            </a:r>
            <a:endParaRPr/>
          </a:p>
          <a:p>
            <a:pPr indent="-381000" lvl="0" marL="457200" rtl="0" algn="l">
              <a:spcBef>
                <a:spcPts val="0"/>
              </a:spcBef>
              <a:spcAft>
                <a:spcPts val="0"/>
              </a:spcAft>
              <a:buSzPts val="2400"/>
              <a:buChar char="●"/>
            </a:pPr>
            <a:r>
              <a:rPr lang="en"/>
              <a:t>Provides a simple API for your database</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3" name="Shape 213"/>
        <p:cNvGrpSpPr/>
        <p:nvPr/>
      </p:nvGrpSpPr>
      <p:grpSpPr>
        <a:xfrm>
          <a:off x="0" y="0"/>
          <a:ext cx="0" cy="0"/>
          <a:chOff x="0" y="0"/>
          <a:chExt cx="0" cy="0"/>
        </a:xfrm>
      </p:grpSpPr>
      <p:sp>
        <p:nvSpPr>
          <p:cNvPr id="214" name="Google Shape;214;p25"/>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Components of Room</a:t>
            </a:r>
            <a:endParaRPr/>
          </a:p>
        </p:txBody>
      </p:sp>
      <p:sp>
        <p:nvSpPr>
          <p:cNvPr id="215" name="Google Shape;215;p25"/>
          <p:cNvSpPr txBox="1"/>
          <p:nvPr>
            <p:ph idx="1" type="body"/>
          </p:nvPr>
        </p:nvSpPr>
        <p:spPr>
          <a:xfrm>
            <a:off x="311700" y="1076275"/>
            <a:ext cx="8089500" cy="17553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b="1" lang="en" sz="3000"/>
              <a:t>Entity</a:t>
            </a:r>
            <a:r>
              <a:rPr lang="en"/>
              <a:t>: </a:t>
            </a:r>
            <a:r>
              <a:rPr lang="en"/>
              <a:t>Defines schema of database table.</a:t>
            </a:r>
            <a:endParaRPr/>
          </a:p>
          <a:p>
            <a:pPr indent="-381000" lvl="0" marL="457200" rtl="0" algn="l">
              <a:spcBef>
                <a:spcPts val="1000"/>
              </a:spcBef>
              <a:spcAft>
                <a:spcPts val="0"/>
              </a:spcAft>
              <a:buSzPts val="2400"/>
              <a:buChar char="●"/>
            </a:pPr>
            <a:r>
              <a:rPr b="1" lang="en" sz="3000"/>
              <a:t>DAO</a:t>
            </a:r>
            <a:r>
              <a:rPr lang="en"/>
              <a:t>: Database Access Object </a:t>
            </a:r>
            <a:br>
              <a:rPr lang="en"/>
            </a:br>
            <a:r>
              <a:rPr lang="en"/>
              <a:t>Defines read/write operations for database.</a:t>
            </a:r>
            <a:endParaRPr/>
          </a:p>
        </p:txBody>
      </p:sp>
      <p:sp>
        <p:nvSpPr>
          <p:cNvPr id="216" name="Google Shape;216;p25"/>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pSp>
        <p:nvGrpSpPr>
          <p:cNvPr id="217" name="Google Shape;217;p25"/>
          <p:cNvGrpSpPr/>
          <p:nvPr/>
        </p:nvGrpSpPr>
        <p:grpSpPr>
          <a:xfrm>
            <a:off x="4971978" y="2974220"/>
            <a:ext cx="3860018" cy="1414726"/>
            <a:chOff x="1553500" y="2657451"/>
            <a:chExt cx="4932300" cy="1869600"/>
          </a:xfrm>
        </p:grpSpPr>
        <p:sp>
          <p:nvSpPr>
            <p:cNvPr id="218" name="Google Shape;218;p25"/>
            <p:cNvSpPr/>
            <p:nvPr/>
          </p:nvSpPr>
          <p:spPr>
            <a:xfrm>
              <a:off x="1553500" y="2657451"/>
              <a:ext cx="4932300" cy="1869600"/>
            </a:xfrm>
            <a:prstGeom prst="roundRect">
              <a:avLst>
                <a:gd fmla="val 16667" name="adj"/>
              </a:avLst>
            </a:prstGeom>
            <a:solidFill>
              <a:srgbClr val="EEEEEE"/>
            </a:solidFill>
            <a:ln cap="flat" cmpd="sng" w="28575">
              <a:solidFill>
                <a:srgbClr val="595959"/>
              </a:solidFill>
              <a:prstDash val="solid"/>
              <a:round/>
              <a:headEnd len="sm" w="sm" type="none"/>
              <a:tailEnd len="sm" w="sm" type="none"/>
            </a:ln>
          </p:spPr>
          <p:txBody>
            <a:bodyPr anchorCtr="0" anchor="t" bIns="91425" lIns="91425" spcFirstLastPara="1" rIns="91425" wrap="square" tIns="91425">
              <a:noAutofit/>
            </a:bodyPr>
            <a:lstStyle/>
            <a:p>
              <a:pPr indent="0" lvl="0" marL="1371600" rtl="0" algn="l">
                <a:spcBef>
                  <a:spcPts val="0"/>
                </a:spcBef>
                <a:spcAft>
                  <a:spcPts val="0"/>
                </a:spcAft>
                <a:buNone/>
              </a:pPr>
              <a:r>
                <a:rPr lang="en" sz="1800">
                  <a:solidFill>
                    <a:srgbClr val="404040"/>
                  </a:solidFill>
                </a:rPr>
                <a:t>    RoomDatabase</a:t>
              </a:r>
              <a:endParaRPr sz="1800">
                <a:solidFill>
                  <a:srgbClr val="404040"/>
                </a:solidFill>
              </a:endParaRPr>
            </a:p>
          </p:txBody>
        </p:sp>
        <p:sp>
          <p:nvSpPr>
            <p:cNvPr id="219" name="Google Shape;219;p25"/>
            <p:cNvSpPr/>
            <p:nvPr/>
          </p:nvSpPr>
          <p:spPr>
            <a:xfrm>
              <a:off x="1899814" y="3638474"/>
              <a:ext cx="1168687" cy="779123"/>
            </a:xfrm>
            <a:prstGeom prst="flowChartMagneticDisk">
              <a:avLst/>
            </a:prstGeom>
            <a:solidFill>
              <a:srgbClr val="EEEEEE"/>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1800">
                  <a:solidFill>
                    <a:srgbClr val="404040"/>
                  </a:solidFill>
                </a:rPr>
                <a:t>SQLite</a:t>
              </a:r>
              <a:endParaRPr sz="1800">
                <a:solidFill>
                  <a:srgbClr val="404040"/>
                </a:solidFill>
              </a:endParaRPr>
            </a:p>
          </p:txBody>
        </p:sp>
        <p:sp>
          <p:nvSpPr>
            <p:cNvPr id="220" name="Google Shape;220;p25"/>
            <p:cNvSpPr/>
            <p:nvPr/>
          </p:nvSpPr>
          <p:spPr>
            <a:xfrm>
              <a:off x="3462413" y="3639337"/>
              <a:ext cx="2555100" cy="777300"/>
            </a:xfrm>
            <a:prstGeom prst="roundRect">
              <a:avLst>
                <a:gd fmla="val 16667" name="adj"/>
              </a:avLst>
            </a:prstGeom>
            <a:solidFill>
              <a:srgbClr val="A3A3A3"/>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F6F6F6"/>
                  </a:solidFill>
                </a:rPr>
                <a:t>DAO</a:t>
              </a:r>
              <a:endParaRPr sz="1800">
                <a:solidFill>
                  <a:srgbClr val="F6F6F6"/>
                </a:solidFill>
              </a:endParaRPr>
            </a:p>
          </p:txBody>
        </p:sp>
        <p:grpSp>
          <p:nvGrpSpPr>
            <p:cNvPr id="221" name="Google Shape;221;p25"/>
            <p:cNvGrpSpPr/>
            <p:nvPr/>
          </p:nvGrpSpPr>
          <p:grpSpPr>
            <a:xfrm>
              <a:off x="1736923" y="2927936"/>
              <a:ext cx="1494118" cy="524690"/>
              <a:chOff x="5273675" y="941275"/>
              <a:chExt cx="1039025" cy="364875"/>
            </a:xfrm>
          </p:grpSpPr>
          <p:sp>
            <p:nvSpPr>
              <p:cNvPr id="222" name="Google Shape;222;p25"/>
              <p:cNvSpPr/>
              <p:nvPr/>
            </p:nvSpPr>
            <p:spPr>
              <a:xfrm>
                <a:off x="5273675" y="941275"/>
                <a:ext cx="854400" cy="240300"/>
              </a:xfrm>
              <a:prstGeom prst="roundRect">
                <a:avLst>
                  <a:gd fmla="val 16667" name="adj"/>
                </a:avLst>
              </a:prstGeom>
              <a:solidFill>
                <a:srgbClr val="A3A3A3"/>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404040"/>
                    </a:solidFill>
                  </a:rPr>
                  <a:t>LiveData</a:t>
                </a:r>
                <a:endParaRPr sz="1200">
                  <a:solidFill>
                    <a:srgbClr val="404040"/>
                  </a:solidFill>
                </a:endParaRPr>
              </a:p>
            </p:txBody>
          </p:sp>
          <p:sp>
            <p:nvSpPr>
              <p:cNvPr id="223" name="Google Shape;223;p25"/>
              <p:cNvSpPr/>
              <p:nvPr/>
            </p:nvSpPr>
            <p:spPr>
              <a:xfrm>
                <a:off x="5359325" y="1000200"/>
                <a:ext cx="854400" cy="240300"/>
              </a:xfrm>
              <a:prstGeom prst="roundRect">
                <a:avLst>
                  <a:gd fmla="val 16667" name="adj"/>
                </a:avLst>
              </a:prstGeom>
              <a:solidFill>
                <a:srgbClr val="A3A3A3"/>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404040"/>
                    </a:solidFill>
                  </a:rPr>
                  <a:t>LiveData</a:t>
                </a:r>
                <a:endParaRPr sz="1200">
                  <a:solidFill>
                    <a:srgbClr val="404040"/>
                  </a:solidFill>
                </a:endParaRPr>
              </a:p>
            </p:txBody>
          </p:sp>
          <p:sp>
            <p:nvSpPr>
              <p:cNvPr id="224" name="Google Shape;224;p25"/>
              <p:cNvSpPr/>
              <p:nvPr/>
            </p:nvSpPr>
            <p:spPr>
              <a:xfrm>
                <a:off x="5458300" y="1065850"/>
                <a:ext cx="854400" cy="240300"/>
              </a:xfrm>
              <a:prstGeom prst="roundRect">
                <a:avLst>
                  <a:gd fmla="val 16667" name="adj"/>
                </a:avLst>
              </a:prstGeom>
              <a:solidFill>
                <a:srgbClr val="A3A3A3"/>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1600">
                    <a:solidFill>
                      <a:srgbClr val="F6F6F6"/>
                    </a:solidFill>
                  </a:rPr>
                  <a:t>Entity</a:t>
                </a:r>
                <a:endParaRPr sz="1600">
                  <a:solidFill>
                    <a:srgbClr val="404040"/>
                  </a:solidFill>
                </a:endParaRPr>
              </a:p>
            </p:txBody>
          </p:sp>
        </p:grpSp>
        <p:cxnSp>
          <p:nvCxnSpPr>
            <p:cNvPr id="225" name="Google Shape;225;p25"/>
            <p:cNvCxnSpPr/>
            <p:nvPr/>
          </p:nvCxnSpPr>
          <p:spPr>
            <a:xfrm rot="10800000">
              <a:off x="3083001" y="3918494"/>
              <a:ext cx="393900" cy="0"/>
            </a:xfrm>
            <a:prstGeom prst="straightConnector1">
              <a:avLst/>
            </a:prstGeom>
            <a:noFill/>
            <a:ln cap="flat" cmpd="sng" w="19050">
              <a:solidFill>
                <a:srgbClr val="515151"/>
              </a:solidFill>
              <a:prstDash val="solid"/>
              <a:round/>
              <a:headEnd len="med" w="med" type="none"/>
              <a:tailEnd len="med" w="med" type="triangle"/>
            </a:ln>
          </p:spPr>
        </p:cxnSp>
        <p:cxnSp>
          <p:nvCxnSpPr>
            <p:cNvPr id="226" name="Google Shape;226;p25"/>
            <p:cNvCxnSpPr/>
            <p:nvPr/>
          </p:nvCxnSpPr>
          <p:spPr>
            <a:xfrm rot="10800000">
              <a:off x="3083001" y="4137649"/>
              <a:ext cx="393900" cy="0"/>
            </a:xfrm>
            <a:prstGeom prst="straightConnector1">
              <a:avLst/>
            </a:prstGeom>
            <a:noFill/>
            <a:ln cap="flat" cmpd="sng" w="19050">
              <a:solidFill>
                <a:srgbClr val="515151"/>
              </a:solidFill>
              <a:prstDash val="solid"/>
              <a:round/>
              <a:headEnd len="med" w="med" type="triangle"/>
              <a:tailEnd len="med" w="med" type="none"/>
            </a:ln>
          </p:spPr>
        </p:cxnSp>
      </p:grpSp>
      <p:sp>
        <p:nvSpPr>
          <p:cNvPr id="227" name="Google Shape;227;p25"/>
          <p:cNvSpPr txBox="1"/>
          <p:nvPr>
            <p:ph idx="1" type="body"/>
          </p:nvPr>
        </p:nvSpPr>
        <p:spPr>
          <a:xfrm>
            <a:off x="311700" y="2772025"/>
            <a:ext cx="4044600" cy="15600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b="1" lang="en" sz="3000"/>
              <a:t>Database</a:t>
            </a:r>
            <a:r>
              <a:rPr lang="en"/>
              <a:t>:  </a:t>
            </a:r>
            <a:br>
              <a:rPr lang="en"/>
            </a:br>
            <a:r>
              <a:rPr lang="en"/>
              <a:t>A database holder. </a:t>
            </a:r>
            <a:br>
              <a:rPr lang="en"/>
            </a:br>
            <a:r>
              <a:rPr lang="en"/>
              <a:t>Used to create or connect to database</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1" name="Shape 231"/>
        <p:cNvGrpSpPr/>
        <p:nvPr/>
      </p:nvGrpSpPr>
      <p:grpSpPr>
        <a:xfrm>
          <a:off x="0" y="0"/>
          <a:ext cx="0" cy="0"/>
          <a:chOff x="0" y="0"/>
          <a:chExt cx="0" cy="0"/>
        </a:xfrm>
      </p:grpSpPr>
      <p:sp>
        <p:nvSpPr>
          <p:cNvPr id="232" name="Google Shape;232;p26"/>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Entity</a:t>
            </a:r>
            <a:endParaRPr/>
          </a:p>
        </p:txBody>
      </p:sp>
      <p:sp>
        <p:nvSpPr>
          <p:cNvPr id="233" name="Google Shape;233;p26"/>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0000"/>
              </a:solidFill>
            </a:endParaRPr>
          </a:p>
        </p:txBody>
      </p:sp>
      <p:sp>
        <p:nvSpPr>
          <p:cNvPr id="234" name="Google Shape;234;p26"/>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35" name="Google Shape;235;p26"/>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solidFill>
                <a:srgbClr val="000000"/>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9" name="Shape 239"/>
        <p:cNvGrpSpPr/>
        <p:nvPr/>
      </p:nvGrpSpPr>
      <p:grpSpPr>
        <a:xfrm>
          <a:off x="0" y="0"/>
          <a:ext cx="0" cy="0"/>
          <a:chOff x="0" y="0"/>
          <a:chExt cx="0" cy="0"/>
        </a:xfrm>
      </p:grpSpPr>
      <p:sp>
        <p:nvSpPr>
          <p:cNvPr id="240" name="Google Shape;240;p27"/>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Entity</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241" name="Google Shape;241;p27"/>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42" name="Google Shape;242;p27"/>
          <p:cNvSpPr/>
          <p:nvPr/>
        </p:nvSpPr>
        <p:spPr>
          <a:xfrm>
            <a:off x="5591250" y="3178425"/>
            <a:ext cx="3429900" cy="1300200"/>
          </a:xfrm>
          <a:prstGeom prst="roundRect">
            <a:avLst>
              <a:gd fmla="val 16667" name="adj"/>
            </a:avLst>
          </a:prstGeom>
          <a:solidFill>
            <a:srgbClr val="EEEEEE"/>
          </a:solidFill>
          <a:ln cap="flat" cmpd="sng" w="28575">
            <a:solidFill>
              <a:srgbClr val="595959"/>
            </a:solidFill>
            <a:prstDash val="solid"/>
            <a:round/>
            <a:headEnd len="sm" w="sm" type="none"/>
            <a:tailEnd len="sm" w="sm" type="none"/>
          </a:ln>
        </p:spPr>
        <p:txBody>
          <a:bodyPr anchorCtr="0" anchor="t" bIns="91425" lIns="91425" spcFirstLastPara="1" rIns="91425" wrap="square" tIns="91425">
            <a:noAutofit/>
          </a:bodyPr>
          <a:lstStyle/>
          <a:p>
            <a:pPr indent="0" lvl="0" marL="1828800" rtl="0" algn="l">
              <a:spcBef>
                <a:spcPts val="0"/>
              </a:spcBef>
              <a:spcAft>
                <a:spcPts val="0"/>
              </a:spcAft>
              <a:buNone/>
            </a:pPr>
            <a:r>
              <a:rPr lang="en" sz="1200">
                <a:solidFill>
                  <a:srgbClr val="404040"/>
                </a:solidFill>
              </a:rPr>
              <a:t>RoomDatabase</a:t>
            </a:r>
            <a:endParaRPr sz="1200">
              <a:solidFill>
                <a:srgbClr val="404040"/>
              </a:solidFill>
            </a:endParaRPr>
          </a:p>
        </p:txBody>
      </p:sp>
      <p:sp>
        <p:nvSpPr>
          <p:cNvPr id="243" name="Google Shape;243;p27"/>
          <p:cNvSpPr/>
          <p:nvPr/>
        </p:nvSpPr>
        <p:spPr>
          <a:xfrm>
            <a:off x="5832075" y="3860625"/>
            <a:ext cx="812700" cy="541800"/>
          </a:xfrm>
          <a:prstGeom prst="flowChartMagneticDisk">
            <a:avLst/>
          </a:prstGeom>
          <a:solidFill>
            <a:srgbClr val="EEEEEE"/>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1200">
                <a:solidFill>
                  <a:srgbClr val="404040"/>
                </a:solidFill>
              </a:rPr>
              <a:t>SQLite</a:t>
            </a:r>
            <a:endParaRPr sz="1200">
              <a:solidFill>
                <a:srgbClr val="404040"/>
              </a:solidFill>
            </a:endParaRPr>
          </a:p>
        </p:txBody>
      </p:sp>
      <p:sp>
        <p:nvSpPr>
          <p:cNvPr id="244" name="Google Shape;244;p27"/>
          <p:cNvSpPr/>
          <p:nvPr/>
        </p:nvSpPr>
        <p:spPr>
          <a:xfrm>
            <a:off x="6918700" y="3861225"/>
            <a:ext cx="1776900" cy="540600"/>
          </a:xfrm>
          <a:prstGeom prst="roundRect">
            <a:avLst>
              <a:gd fmla="val 16667" name="adj"/>
            </a:avLst>
          </a:prstGeom>
          <a:solidFill>
            <a:srgbClr val="D9D9D9"/>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DAO</a:t>
            </a:r>
            <a:endParaRPr sz="1200"/>
          </a:p>
        </p:txBody>
      </p:sp>
      <p:sp>
        <p:nvSpPr>
          <p:cNvPr id="245" name="Google Shape;245;p27"/>
          <p:cNvSpPr/>
          <p:nvPr/>
        </p:nvSpPr>
        <p:spPr>
          <a:xfrm>
            <a:off x="5676050" y="3285200"/>
            <a:ext cx="1181100" cy="541800"/>
          </a:xfrm>
          <a:prstGeom prst="rect">
            <a:avLst/>
          </a:prstGeom>
          <a:solidFill>
            <a:srgbClr val="FF99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6" name="Google Shape;246;p27"/>
          <p:cNvGrpSpPr/>
          <p:nvPr/>
        </p:nvGrpSpPr>
        <p:grpSpPr>
          <a:xfrm>
            <a:off x="5718913" y="3366538"/>
            <a:ext cx="1039025" cy="364875"/>
            <a:chOff x="5273675" y="941275"/>
            <a:chExt cx="1039025" cy="364875"/>
          </a:xfrm>
        </p:grpSpPr>
        <p:sp>
          <p:nvSpPr>
            <p:cNvPr id="247" name="Google Shape;247;p27"/>
            <p:cNvSpPr/>
            <p:nvPr/>
          </p:nvSpPr>
          <p:spPr>
            <a:xfrm>
              <a:off x="5273675" y="941275"/>
              <a:ext cx="854400" cy="240300"/>
            </a:xfrm>
            <a:prstGeom prst="roundRect">
              <a:avLst>
                <a:gd fmla="val 16667" name="adj"/>
              </a:avLst>
            </a:prstGeom>
            <a:solidFill>
              <a:srgbClr val="CCCCCC"/>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404040"/>
                  </a:solidFill>
                </a:rPr>
                <a:t>LiveData</a:t>
              </a:r>
              <a:endParaRPr sz="1200">
                <a:solidFill>
                  <a:srgbClr val="404040"/>
                </a:solidFill>
              </a:endParaRPr>
            </a:p>
          </p:txBody>
        </p:sp>
        <p:sp>
          <p:nvSpPr>
            <p:cNvPr id="248" name="Google Shape;248;p27"/>
            <p:cNvSpPr/>
            <p:nvPr/>
          </p:nvSpPr>
          <p:spPr>
            <a:xfrm>
              <a:off x="5359325" y="1000200"/>
              <a:ext cx="854400" cy="240300"/>
            </a:xfrm>
            <a:prstGeom prst="roundRect">
              <a:avLst>
                <a:gd fmla="val 16667" name="adj"/>
              </a:avLst>
            </a:prstGeom>
            <a:solidFill>
              <a:srgbClr val="CCCCCC"/>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404040"/>
                  </a:solidFill>
                </a:rPr>
                <a:t>LiveData</a:t>
              </a:r>
              <a:endParaRPr sz="1200">
                <a:solidFill>
                  <a:srgbClr val="404040"/>
                </a:solidFill>
              </a:endParaRPr>
            </a:p>
          </p:txBody>
        </p:sp>
        <p:sp>
          <p:nvSpPr>
            <p:cNvPr id="249" name="Google Shape;249;p27"/>
            <p:cNvSpPr/>
            <p:nvPr/>
          </p:nvSpPr>
          <p:spPr>
            <a:xfrm>
              <a:off x="5458300" y="1065850"/>
              <a:ext cx="854400" cy="240300"/>
            </a:xfrm>
            <a:prstGeom prst="roundRect">
              <a:avLst>
                <a:gd fmla="val 16667" name="adj"/>
              </a:avLst>
            </a:prstGeom>
            <a:solidFill>
              <a:srgbClr val="CCCCCC"/>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1200"/>
                <a:t>Entity</a:t>
              </a:r>
              <a:endParaRPr sz="1200"/>
            </a:p>
          </p:txBody>
        </p:sp>
      </p:grpSp>
      <p:cxnSp>
        <p:nvCxnSpPr>
          <p:cNvPr id="250" name="Google Shape;250;p27"/>
          <p:cNvCxnSpPr>
            <a:endCxn id="248" idx="0"/>
          </p:cNvCxnSpPr>
          <p:nvPr/>
        </p:nvCxnSpPr>
        <p:spPr>
          <a:xfrm>
            <a:off x="6195763" y="2837763"/>
            <a:ext cx="36000" cy="587700"/>
          </a:xfrm>
          <a:prstGeom prst="straightConnector1">
            <a:avLst/>
          </a:prstGeom>
          <a:noFill/>
          <a:ln cap="flat" cmpd="sng" w="19050">
            <a:solidFill>
              <a:srgbClr val="515151"/>
            </a:solidFill>
            <a:prstDash val="solid"/>
            <a:round/>
            <a:headEnd len="med" w="med" type="none"/>
            <a:tailEnd len="med" w="med" type="triangle"/>
          </a:ln>
        </p:spPr>
      </p:cxnSp>
      <p:cxnSp>
        <p:nvCxnSpPr>
          <p:cNvPr id="251" name="Google Shape;251;p27"/>
          <p:cNvCxnSpPr/>
          <p:nvPr/>
        </p:nvCxnSpPr>
        <p:spPr>
          <a:xfrm rot="10800000">
            <a:off x="6654875" y="4055350"/>
            <a:ext cx="273900" cy="0"/>
          </a:xfrm>
          <a:prstGeom prst="straightConnector1">
            <a:avLst/>
          </a:prstGeom>
          <a:noFill/>
          <a:ln cap="flat" cmpd="sng" w="19050">
            <a:solidFill>
              <a:srgbClr val="515151"/>
            </a:solidFill>
            <a:prstDash val="solid"/>
            <a:round/>
            <a:headEnd len="med" w="med" type="none"/>
            <a:tailEnd len="med" w="med" type="triangle"/>
          </a:ln>
        </p:spPr>
      </p:cxnSp>
      <p:cxnSp>
        <p:nvCxnSpPr>
          <p:cNvPr id="252" name="Google Shape;252;p27"/>
          <p:cNvCxnSpPr/>
          <p:nvPr/>
        </p:nvCxnSpPr>
        <p:spPr>
          <a:xfrm rot="10800000">
            <a:off x="6654875" y="4207750"/>
            <a:ext cx="273900" cy="0"/>
          </a:xfrm>
          <a:prstGeom prst="straightConnector1">
            <a:avLst/>
          </a:prstGeom>
          <a:noFill/>
          <a:ln cap="flat" cmpd="sng" w="19050">
            <a:solidFill>
              <a:srgbClr val="515151"/>
            </a:solidFill>
            <a:prstDash val="solid"/>
            <a:round/>
            <a:headEnd len="med" w="med" type="triangle"/>
            <a:tailEnd len="med" w="med" type="none"/>
          </a:ln>
        </p:spPr>
      </p:cxnSp>
      <p:sp>
        <p:nvSpPr>
          <p:cNvPr id="253" name="Google Shape;253;p27"/>
          <p:cNvSpPr/>
          <p:nvPr/>
        </p:nvSpPr>
        <p:spPr>
          <a:xfrm>
            <a:off x="4796000" y="3442750"/>
            <a:ext cx="861000" cy="204300"/>
          </a:xfrm>
          <a:prstGeom prst="rightArrow">
            <a:avLst>
              <a:gd fmla="val 50000" name="adj1"/>
              <a:gd fmla="val 50000" name="adj2"/>
            </a:avLst>
          </a:prstGeom>
          <a:solidFill>
            <a:srgbClr val="FF99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27"/>
          <p:cNvSpPr txBox="1"/>
          <p:nvPr/>
        </p:nvSpPr>
        <p:spPr>
          <a:xfrm>
            <a:off x="5137350" y="1049725"/>
            <a:ext cx="3883800" cy="1822500"/>
          </a:xfrm>
          <a:prstGeom prst="rect">
            <a:avLst/>
          </a:prstGeom>
          <a:solidFill>
            <a:srgbClr val="FFFFFF"/>
          </a:solidFill>
          <a:ln cap="flat" cmpd="sng" w="9525">
            <a:solidFill>
              <a:srgbClr val="21AAC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rgbClr val="000000"/>
                </a:solidFill>
                <a:latin typeface="Consolas"/>
                <a:ea typeface="Consolas"/>
                <a:cs typeface="Consolas"/>
                <a:sym typeface="Consolas"/>
              </a:rPr>
              <a:t>public class Person {</a:t>
            </a:r>
            <a:endParaRPr sz="1800">
              <a:solidFill>
                <a:srgbClr val="000000"/>
              </a:solidFill>
              <a:latin typeface="Consolas"/>
              <a:ea typeface="Consolas"/>
              <a:cs typeface="Consolas"/>
              <a:sym typeface="Consolas"/>
            </a:endParaRPr>
          </a:p>
          <a:p>
            <a:pPr indent="0" lvl="0" marL="0" rtl="0" algn="l">
              <a:spcBef>
                <a:spcPts val="0"/>
              </a:spcBef>
              <a:spcAft>
                <a:spcPts val="0"/>
              </a:spcAft>
              <a:buNone/>
            </a:pPr>
            <a:r>
              <a:rPr lang="en" sz="1800">
                <a:solidFill>
                  <a:srgbClr val="000000"/>
                </a:solidFill>
                <a:latin typeface="Consolas"/>
                <a:ea typeface="Consolas"/>
                <a:cs typeface="Consolas"/>
                <a:sym typeface="Consolas"/>
              </a:rPr>
              <a:t>    private int </a:t>
            </a:r>
            <a:r>
              <a:rPr lang="en" sz="1800">
                <a:solidFill>
                  <a:srgbClr val="000000"/>
                </a:solidFill>
                <a:latin typeface="Consolas"/>
                <a:ea typeface="Consolas"/>
                <a:cs typeface="Consolas"/>
                <a:sym typeface="Consolas"/>
              </a:rPr>
              <a:t>uid</a:t>
            </a:r>
            <a:r>
              <a:rPr lang="en" sz="1800">
                <a:solidFill>
                  <a:srgbClr val="000000"/>
                </a:solidFill>
                <a:latin typeface="Consolas"/>
                <a:ea typeface="Consolas"/>
                <a:cs typeface="Consolas"/>
                <a:sym typeface="Consolas"/>
              </a:rPr>
              <a:t>;</a:t>
            </a:r>
            <a:endParaRPr sz="1800">
              <a:solidFill>
                <a:srgbClr val="000000"/>
              </a:solidFill>
              <a:latin typeface="Consolas"/>
              <a:ea typeface="Consolas"/>
              <a:cs typeface="Consolas"/>
              <a:sym typeface="Consolas"/>
            </a:endParaRPr>
          </a:p>
          <a:p>
            <a:pPr indent="0" lvl="0" marL="0" rtl="0" algn="l">
              <a:spcBef>
                <a:spcPts val="0"/>
              </a:spcBef>
              <a:spcAft>
                <a:spcPts val="0"/>
              </a:spcAft>
              <a:buNone/>
            </a:pPr>
            <a:r>
              <a:rPr lang="en" sz="1800">
                <a:solidFill>
                  <a:srgbClr val="000000"/>
                </a:solidFill>
                <a:latin typeface="Consolas"/>
                <a:ea typeface="Consolas"/>
                <a:cs typeface="Consolas"/>
                <a:sym typeface="Consolas"/>
              </a:rPr>
              <a:t>    private String firstName;</a:t>
            </a:r>
            <a:endParaRPr sz="1800">
              <a:solidFill>
                <a:srgbClr val="000000"/>
              </a:solidFill>
              <a:latin typeface="Consolas"/>
              <a:ea typeface="Consolas"/>
              <a:cs typeface="Consolas"/>
              <a:sym typeface="Consolas"/>
            </a:endParaRPr>
          </a:p>
          <a:p>
            <a:pPr indent="0" lvl="0" marL="0" rtl="0" algn="l">
              <a:spcBef>
                <a:spcPts val="0"/>
              </a:spcBef>
              <a:spcAft>
                <a:spcPts val="0"/>
              </a:spcAft>
              <a:buNone/>
            </a:pPr>
            <a:r>
              <a:rPr lang="en" sz="1800">
                <a:solidFill>
                  <a:srgbClr val="000000"/>
                </a:solidFill>
                <a:latin typeface="Consolas"/>
                <a:ea typeface="Consolas"/>
                <a:cs typeface="Consolas"/>
                <a:sym typeface="Consolas"/>
              </a:rPr>
              <a:t>    private String lastName;</a:t>
            </a:r>
            <a:endParaRPr sz="1800">
              <a:solidFill>
                <a:srgbClr val="000000"/>
              </a:solidFill>
              <a:latin typeface="Consolas"/>
              <a:ea typeface="Consolas"/>
              <a:cs typeface="Consolas"/>
              <a:sym typeface="Consolas"/>
            </a:endParaRPr>
          </a:p>
          <a:p>
            <a:pPr indent="0" lvl="0" marL="0" rtl="0" algn="l">
              <a:spcBef>
                <a:spcPts val="0"/>
              </a:spcBef>
              <a:spcAft>
                <a:spcPts val="0"/>
              </a:spcAft>
              <a:buNone/>
            </a:pPr>
            <a:r>
              <a:rPr lang="en" sz="1800">
                <a:solidFill>
                  <a:srgbClr val="000000"/>
                </a:solidFill>
                <a:latin typeface="Consolas"/>
                <a:ea typeface="Consolas"/>
                <a:cs typeface="Consolas"/>
                <a:sym typeface="Consolas"/>
              </a:rPr>
              <a:t>}</a:t>
            </a:r>
            <a:endParaRPr sz="1800">
              <a:latin typeface="Consolas"/>
              <a:ea typeface="Consolas"/>
              <a:cs typeface="Consolas"/>
              <a:sym typeface="Consolas"/>
            </a:endParaRPr>
          </a:p>
        </p:txBody>
      </p:sp>
      <p:sp>
        <p:nvSpPr>
          <p:cNvPr id="255" name="Google Shape;255;p27"/>
          <p:cNvSpPr txBox="1"/>
          <p:nvPr/>
        </p:nvSpPr>
        <p:spPr>
          <a:xfrm>
            <a:off x="6900" y="1182525"/>
            <a:ext cx="5047500" cy="3448500"/>
          </a:xfrm>
          <a:prstGeom prst="rect">
            <a:avLst/>
          </a:prstGeom>
          <a:noFill/>
          <a:ln>
            <a:noFill/>
          </a:ln>
        </p:spPr>
        <p:txBody>
          <a:bodyPr anchorCtr="0" anchor="t" bIns="91425" lIns="91425" spcFirstLastPara="1" rIns="91425" wrap="square" tIns="91425">
            <a:noAutofit/>
          </a:bodyPr>
          <a:lstStyle/>
          <a:p>
            <a:pPr indent="-381000" lvl="0" marL="457200" rtl="0" algn="l">
              <a:lnSpc>
                <a:spcPct val="115000"/>
              </a:lnSpc>
              <a:spcBef>
                <a:spcPts val="0"/>
              </a:spcBef>
              <a:spcAft>
                <a:spcPts val="0"/>
              </a:spcAft>
              <a:buClr>
                <a:srgbClr val="000000"/>
              </a:buClr>
              <a:buSzPts val="2400"/>
              <a:buFont typeface="Roboto"/>
              <a:buChar char="●"/>
            </a:pPr>
            <a:r>
              <a:rPr lang="en" sz="2400">
                <a:latin typeface="Roboto"/>
                <a:ea typeface="Roboto"/>
                <a:cs typeface="Roboto"/>
                <a:sym typeface="Roboto"/>
              </a:rPr>
              <a:t>Entity</a:t>
            </a:r>
            <a:r>
              <a:rPr lang="en" sz="2400">
                <a:latin typeface="Roboto"/>
                <a:ea typeface="Roboto"/>
                <a:cs typeface="Roboto"/>
                <a:sym typeface="Roboto"/>
              </a:rPr>
              <a:t> instance = </a:t>
            </a:r>
            <a:br>
              <a:rPr lang="en" sz="2400">
                <a:latin typeface="Roboto"/>
                <a:ea typeface="Roboto"/>
                <a:cs typeface="Roboto"/>
                <a:sym typeface="Roboto"/>
              </a:rPr>
            </a:br>
            <a:r>
              <a:rPr lang="en" sz="2400">
                <a:latin typeface="Roboto"/>
                <a:ea typeface="Roboto"/>
                <a:cs typeface="Roboto"/>
                <a:sym typeface="Roboto"/>
              </a:rPr>
              <a:t>row in a database table</a:t>
            </a:r>
            <a:endParaRPr sz="2400">
              <a:latin typeface="Roboto"/>
              <a:ea typeface="Roboto"/>
              <a:cs typeface="Roboto"/>
              <a:sym typeface="Roboto"/>
            </a:endParaRPr>
          </a:p>
          <a:p>
            <a:pPr indent="-381000" lvl="0" marL="457200" rtl="0" algn="l">
              <a:lnSpc>
                <a:spcPct val="115000"/>
              </a:lnSpc>
              <a:spcBef>
                <a:spcPts val="1000"/>
              </a:spcBef>
              <a:spcAft>
                <a:spcPts val="0"/>
              </a:spcAft>
              <a:buClr>
                <a:srgbClr val="000000"/>
              </a:buClr>
              <a:buSzPts val="2400"/>
              <a:buFont typeface="Roboto"/>
              <a:buChar char="●"/>
            </a:pPr>
            <a:r>
              <a:rPr lang="en" sz="2400">
                <a:latin typeface="Roboto"/>
                <a:ea typeface="Roboto"/>
                <a:cs typeface="Roboto"/>
                <a:sym typeface="Roboto"/>
              </a:rPr>
              <a:t>Define entities as POJO classes</a:t>
            </a:r>
            <a:endParaRPr sz="2400">
              <a:latin typeface="Roboto"/>
              <a:ea typeface="Roboto"/>
              <a:cs typeface="Roboto"/>
              <a:sym typeface="Roboto"/>
            </a:endParaRPr>
          </a:p>
          <a:p>
            <a:pPr indent="-381000" lvl="0" marL="457200" rtl="0" algn="l">
              <a:lnSpc>
                <a:spcPct val="115000"/>
              </a:lnSpc>
              <a:spcBef>
                <a:spcPts val="1000"/>
              </a:spcBef>
              <a:spcAft>
                <a:spcPts val="0"/>
              </a:spcAft>
              <a:buClr>
                <a:srgbClr val="000000"/>
              </a:buClr>
              <a:buSzPts val="2400"/>
              <a:buFont typeface="Roboto"/>
              <a:buChar char="●"/>
            </a:pPr>
            <a:r>
              <a:rPr lang="en" sz="2400">
                <a:latin typeface="Roboto"/>
                <a:ea typeface="Roboto"/>
                <a:cs typeface="Roboto"/>
                <a:sym typeface="Roboto"/>
              </a:rPr>
              <a:t>1 instance = 1 row</a:t>
            </a:r>
            <a:endParaRPr sz="2400">
              <a:latin typeface="Roboto"/>
              <a:ea typeface="Roboto"/>
              <a:cs typeface="Roboto"/>
              <a:sym typeface="Roboto"/>
            </a:endParaRPr>
          </a:p>
          <a:p>
            <a:pPr indent="-381000" lvl="0" marL="457200" rtl="0" algn="l">
              <a:lnSpc>
                <a:spcPct val="115000"/>
              </a:lnSpc>
              <a:spcBef>
                <a:spcPts val="1000"/>
              </a:spcBef>
              <a:spcAft>
                <a:spcPts val="1000"/>
              </a:spcAft>
              <a:buClr>
                <a:srgbClr val="000000"/>
              </a:buClr>
              <a:buSzPts val="2400"/>
              <a:buFont typeface="Roboto"/>
              <a:buChar char="●"/>
            </a:pPr>
            <a:r>
              <a:rPr lang="en" sz="2400">
                <a:latin typeface="Roboto"/>
                <a:ea typeface="Roboto"/>
                <a:cs typeface="Roboto"/>
                <a:sym typeface="Roboto"/>
              </a:rPr>
              <a:t>Member variable = column name</a:t>
            </a:r>
            <a:endParaRPr sz="2400">
              <a:latin typeface="Roboto"/>
              <a:ea typeface="Roboto"/>
              <a:cs typeface="Roboto"/>
              <a:sym typeface="Robo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9" name="Shape 259"/>
        <p:cNvGrpSpPr/>
        <p:nvPr/>
      </p:nvGrpSpPr>
      <p:grpSpPr>
        <a:xfrm>
          <a:off x="0" y="0"/>
          <a:ext cx="0" cy="0"/>
          <a:chOff x="0" y="0"/>
          <a:chExt cx="0" cy="0"/>
        </a:xfrm>
      </p:grpSpPr>
      <p:sp>
        <p:nvSpPr>
          <p:cNvPr id="260" name="Google Shape;260;p28"/>
          <p:cNvSpPr txBox="1"/>
          <p:nvPr>
            <p:ph idx="1" type="body"/>
          </p:nvPr>
        </p:nvSpPr>
        <p:spPr>
          <a:xfrm>
            <a:off x="865775" y="1047375"/>
            <a:ext cx="6283800" cy="2033400"/>
          </a:xfrm>
          <a:prstGeom prst="rect">
            <a:avLst/>
          </a:prstGeom>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solidFill>
                  <a:schemeClr val="dk1"/>
                </a:solidFill>
                <a:latin typeface="Consolas"/>
                <a:ea typeface="Consolas"/>
                <a:cs typeface="Consolas"/>
                <a:sym typeface="Consolas"/>
              </a:rPr>
              <a:t>public class Person {</a:t>
            </a:r>
            <a:endParaRPr>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a:solidFill>
                  <a:schemeClr val="dk1"/>
                </a:solidFill>
                <a:latin typeface="Consolas"/>
                <a:ea typeface="Consolas"/>
                <a:cs typeface="Consolas"/>
                <a:sym typeface="Consolas"/>
              </a:rPr>
              <a:t>    private int uid;</a:t>
            </a:r>
            <a:endParaRPr>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a:solidFill>
                  <a:schemeClr val="dk1"/>
                </a:solidFill>
                <a:latin typeface="Consolas"/>
                <a:ea typeface="Consolas"/>
                <a:cs typeface="Consolas"/>
                <a:sym typeface="Consolas"/>
              </a:rPr>
              <a:t>    private String firstName;</a:t>
            </a:r>
            <a:endParaRPr>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a:solidFill>
                  <a:schemeClr val="dk1"/>
                </a:solidFill>
                <a:latin typeface="Consolas"/>
                <a:ea typeface="Consolas"/>
                <a:cs typeface="Consolas"/>
                <a:sym typeface="Consolas"/>
              </a:rPr>
              <a:t>    private String lastName;</a:t>
            </a:r>
            <a:endParaRPr>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a:solidFill>
                  <a:schemeClr val="dk1"/>
                </a:solidFill>
                <a:latin typeface="Consolas"/>
                <a:ea typeface="Consolas"/>
                <a:cs typeface="Consolas"/>
                <a:sym typeface="Consolas"/>
              </a:rPr>
              <a:t>}</a:t>
            </a:r>
            <a:endParaRPr/>
          </a:p>
        </p:txBody>
      </p:sp>
      <p:sp>
        <p:nvSpPr>
          <p:cNvPr id="261" name="Google Shape;261;p28"/>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62" name="Google Shape;262;p28"/>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Entity instance = row </a:t>
            </a:r>
            <a:r>
              <a:rPr lang="en"/>
              <a:t>in</a:t>
            </a:r>
            <a:r>
              <a:rPr lang="en"/>
              <a:t> a database table</a:t>
            </a:r>
            <a:endParaRPr/>
          </a:p>
        </p:txBody>
      </p:sp>
      <p:sp>
        <p:nvSpPr>
          <p:cNvPr id="263" name="Google Shape;263;p28"/>
          <p:cNvSpPr/>
          <p:nvPr/>
        </p:nvSpPr>
        <p:spPr>
          <a:xfrm>
            <a:off x="902700" y="3152619"/>
            <a:ext cx="6379200" cy="1453200"/>
          </a:xfrm>
          <a:prstGeom prst="rect">
            <a:avLst/>
          </a:prstGeom>
          <a:solidFill>
            <a:srgbClr val="77BDFF"/>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aphicFrame>
        <p:nvGraphicFramePr>
          <p:cNvPr id="264" name="Google Shape;264;p28"/>
          <p:cNvGraphicFramePr/>
          <p:nvPr/>
        </p:nvGraphicFramePr>
        <p:xfrm>
          <a:off x="950400" y="3188456"/>
          <a:ext cx="3000000" cy="3000000"/>
        </p:xfrm>
        <a:graphic>
          <a:graphicData uri="http://schemas.openxmlformats.org/drawingml/2006/table">
            <a:tbl>
              <a:tblPr>
                <a:noFill/>
                <a:tableStyleId>{3B6AB907-4272-458C-8EE4-C8419ADFFD6C}</a:tableStyleId>
              </a:tblPr>
              <a:tblGrid>
                <a:gridCol w="1232425"/>
                <a:gridCol w="2247400"/>
                <a:gridCol w="2803975"/>
              </a:tblGrid>
              <a:tr h="381000">
                <a:tc>
                  <a:txBody>
                    <a:bodyPr/>
                    <a:lstStyle/>
                    <a:p>
                      <a:pPr indent="0" lvl="0" marL="0" rtl="0" algn="l">
                        <a:spcBef>
                          <a:spcPts val="0"/>
                        </a:spcBef>
                        <a:spcAft>
                          <a:spcPts val="0"/>
                        </a:spcAft>
                        <a:buNone/>
                      </a:pPr>
                      <a:r>
                        <a:rPr b="1" lang="en" sz="1800">
                          <a:solidFill>
                            <a:srgbClr val="1155CC"/>
                          </a:solidFill>
                          <a:latin typeface="Roboto"/>
                          <a:ea typeface="Roboto"/>
                          <a:cs typeface="Roboto"/>
                          <a:sym typeface="Roboto"/>
                        </a:rPr>
                        <a:t>uid</a:t>
                      </a:r>
                      <a:endParaRPr b="1" sz="1800">
                        <a:solidFill>
                          <a:srgbClr val="1155CC"/>
                        </a:solidFill>
                        <a:latin typeface="Roboto"/>
                        <a:ea typeface="Roboto"/>
                        <a:cs typeface="Roboto"/>
                        <a:sym typeface="Roboto"/>
                      </a:endParaRPr>
                    </a:p>
                  </a:txBody>
                  <a:tcPr marT="91425" marB="91425" marR="91425" marL="91425">
                    <a:lnL cap="flat" cmpd="sng" w="9525">
                      <a:solidFill>
                        <a:srgbClr val="000080"/>
                      </a:solidFill>
                      <a:prstDash val="solid"/>
                      <a:round/>
                      <a:headEnd len="sm" w="sm" type="none"/>
                      <a:tailEnd len="sm" w="sm" type="none"/>
                    </a:lnL>
                    <a:lnR cap="flat" cmpd="sng" w="9525">
                      <a:solidFill>
                        <a:srgbClr val="000080"/>
                      </a:solidFill>
                      <a:prstDash val="solid"/>
                      <a:round/>
                      <a:headEnd len="sm" w="sm" type="none"/>
                      <a:tailEnd len="sm" w="sm" type="none"/>
                    </a:lnR>
                    <a:lnT cap="flat" cmpd="sng" w="9525">
                      <a:solidFill>
                        <a:srgbClr val="000080"/>
                      </a:solidFill>
                      <a:prstDash val="solid"/>
                      <a:round/>
                      <a:headEnd len="sm" w="sm" type="none"/>
                      <a:tailEnd len="sm" w="sm" type="none"/>
                    </a:lnT>
                    <a:lnB cap="flat" cmpd="sng" w="9525">
                      <a:solidFill>
                        <a:srgbClr val="000080"/>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b="1" lang="en" sz="1800">
                          <a:solidFill>
                            <a:srgbClr val="1155CC"/>
                          </a:solidFill>
                          <a:latin typeface="Roboto"/>
                          <a:ea typeface="Roboto"/>
                          <a:cs typeface="Roboto"/>
                          <a:sym typeface="Roboto"/>
                        </a:rPr>
                        <a:t>firstName</a:t>
                      </a:r>
                      <a:endParaRPr b="1" sz="1800">
                        <a:solidFill>
                          <a:srgbClr val="1155CC"/>
                        </a:solidFill>
                        <a:latin typeface="Roboto"/>
                        <a:ea typeface="Roboto"/>
                        <a:cs typeface="Roboto"/>
                        <a:sym typeface="Roboto"/>
                      </a:endParaRPr>
                    </a:p>
                  </a:txBody>
                  <a:tcPr marT="91425" marB="91425" marR="91425" marL="91425">
                    <a:lnL cap="flat" cmpd="sng" w="9525">
                      <a:solidFill>
                        <a:srgbClr val="000080"/>
                      </a:solidFill>
                      <a:prstDash val="solid"/>
                      <a:round/>
                      <a:headEnd len="sm" w="sm" type="none"/>
                      <a:tailEnd len="sm" w="sm" type="none"/>
                    </a:lnL>
                    <a:lnR cap="flat" cmpd="sng" w="9525">
                      <a:solidFill>
                        <a:srgbClr val="000080"/>
                      </a:solidFill>
                      <a:prstDash val="solid"/>
                      <a:round/>
                      <a:headEnd len="sm" w="sm" type="none"/>
                      <a:tailEnd len="sm" w="sm" type="none"/>
                    </a:lnR>
                    <a:lnT cap="flat" cmpd="sng" w="9525">
                      <a:solidFill>
                        <a:srgbClr val="000080"/>
                      </a:solidFill>
                      <a:prstDash val="solid"/>
                      <a:round/>
                      <a:headEnd len="sm" w="sm" type="none"/>
                      <a:tailEnd len="sm" w="sm" type="none"/>
                    </a:lnT>
                    <a:lnB cap="flat" cmpd="sng" w="9525">
                      <a:solidFill>
                        <a:srgbClr val="000080"/>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b="1" lang="en" sz="1800">
                          <a:solidFill>
                            <a:srgbClr val="1155CC"/>
                          </a:solidFill>
                          <a:latin typeface="Roboto"/>
                          <a:ea typeface="Roboto"/>
                          <a:cs typeface="Roboto"/>
                          <a:sym typeface="Roboto"/>
                        </a:rPr>
                        <a:t>lastName</a:t>
                      </a:r>
                      <a:endParaRPr b="1" sz="1800">
                        <a:solidFill>
                          <a:srgbClr val="1155CC"/>
                        </a:solidFill>
                        <a:latin typeface="Roboto"/>
                        <a:ea typeface="Roboto"/>
                        <a:cs typeface="Roboto"/>
                        <a:sym typeface="Roboto"/>
                      </a:endParaRPr>
                    </a:p>
                  </a:txBody>
                  <a:tcPr marT="91425" marB="91425" marR="91425" marL="91425">
                    <a:lnL cap="flat" cmpd="sng" w="9525">
                      <a:solidFill>
                        <a:srgbClr val="000080"/>
                      </a:solidFill>
                      <a:prstDash val="solid"/>
                      <a:round/>
                      <a:headEnd len="sm" w="sm" type="none"/>
                      <a:tailEnd len="sm" w="sm" type="none"/>
                    </a:lnL>
                    <a:lnR cap="flat" cmpd="sng" w="9525">
                      <a:solidFill>
                        <a:srgbClr val="000080"/>
                      </a:solidFill>
                      <a:prstDash val="solid"/>
                      <a:round/>
                      <a:headEnd len="sm" w="sm" type="none"/>
                      <a:tailEnd len="sm" w="sm" type="none"/>
                    </a:lnR>
                    <a:lnT cap="flat" cmpd="sng" w="9525">
                      <a:solidFill>
                        <a:srgbClr val="000080"/>
                      </a:solidFill>
                      <a:prstDash val="solid"/>
                      <a:round/>
                      <a:headEnd len="sm" w="sm" type="none"/>
                      <a:tailEnd len="sm" w="sm" type="none"/>
                    </a:lnT>
                    <a:lnB cap="flat" cmpd="sng" w="9525">
                      <a:solidFill>
                        <a:srgbClr val="000080"/>
                      </a:solidFill>
                      <a:prstDash val="solid"/>
                      <a:round/>
                      <a:headEnd len="sm" w="sm" type="none"/>
                      <a:tailEnd len="sm" w="sm" type="none"/>
                    </a:lnB>
                    <a:solidFill>
                      <a:srgbClr val="FFFFFF"/>
                    </a:solidFill>
                  </a:tcPr>
                </a:tc>
              </a:tr>
              <a:tr h="463375">
                <a:tc>
                  <a:txBody>
                    <a:bodyPr/>
                    <a:lstStyle/>
                    <a:p>
                      <a:pPr indent="0" lvl="0" marL="0" rtl="0" algn="l">
                        <a:spcBef>
                          <a:spcPts val="0"/>
                        </a:spcBef>
                        <a:spcAft>
                          <a:spcPts val="0"/>
                        </a:spcAft>
                        <a:buClr>
                          <a:schemeClr val="dk1"/>
                        </a:buClr>
                        <a:buSzPts val="1100"/>
                        <a:buFont typeface="Arial"/>
                        <a:buNone/>
                      </a:pPr>
                      <a:r>
                        <a:rPr lang="en" sz="1800"/>
                        <a:t>12345</a:t>
                      </a:r>
                      <a:endParaRPr sz="1800"/>
                    </a:p>
                  </a:txBody>
                  <a:tcPr marT="91425" marB="91425" marR="91425" marL="91425">
                    <a:lnL cap="flat" cmpd="sng" w="9525">
                      <a:solidFill>
                        <a:srgbClr val="000080"/>
                      </a:solidFill>
                      <a:prstDash val="solid"/>
                      <a:round/>
                      <a:headEnd len="sm" w="sm" type="none"/>
                      <a:tailEnd len="sm" w="sm" type="none"/>
                    </a:lnL>
                    <a:lnR cap="flat" cmpd="sng" w="9525">
                      <a:solidFill>
                        <a:srgbClr val="000080"/>
                      </a:solidFill>
                      <a:prstDash val="solid"/>
                      <a:round/>
                      <a:headEnd len="sm" w="sm" type="none"/>
                      <a:tailEnd len="sm" w="sm" type="none"/>
                    </a:lnR>
                    <a:lnT cap="flat" cmpd="sng" w="9525">
                      <a:solidFill>
                        <a:srgbClr val="000080"/>
                      </a:solidFill>
                      <a:prstDash val="solid"/>
                      <a:round/>
                      <a:headEnd len="sm" w="sm" type="none"/>
                      <a:tailEnd len="sm" w="sm" type="none"/>
                    </a:lnT>
                    <a:lnB cap="flat" cmpd="sng" w="9525">
                      <a:solidFill>
                        <a:srgbClr val="000080"/>
                      </a:solidFill>
                      <a:prstDash val="solid"/>
                      <a:round/>
                      <a:headEnd len="sm" w="sm" type="none"/>
                      <a:tailEnd len="sm" w="sm" type="none"/>
                    </a:lnB>
                    <a:solidFill>
                      <a:srgbClr val="FFFFFF"/>
                    </a:solidFill>
                  </a:tcPr>
                </a:tc>
                <a:tc>
                  <a:txBody>
                    <a:bodyPr/>
                    <a:lstStyle/>
                    <a:p>
                      <a:pPr indent="0" lvl="0" marL="0" rtl="0" algn="l">
                        <a:spcBef>
                          <a:spcPts val="0"/>
                        </a:spcBef>
                        <a:spcAft>
                          <a:spcPts val="0"/>
                        </a:spcAft>
                        <a:buClr>
                          <a:schemeClr val="dk1"/>
                        </a:buClr>
                        <a:buSzPts val="1100"/>
                        <a:buFont typeface="Arial"/>
                        <a:buNone/>
                      </a:pPr>
                      <a:r>
                        <a:rPr lang="en" sz="1800"/>
                        <a:t>Aleks</a:t>
                      </a:r>
                      <a:endParaRPr sz="1800"/>
                    </a:p>
                  </a:txBody>
                  <a:tcPr marT="91425" marB="91425" marR="91425" marL="91425">
                    <a:lnL cap="flat" cmpd="sng" w="9525">
                      <a:solidFill>
                        <a:srgbClr val="000080"/>
                      </a:solidFill>
                      <a:prstDash val="solid"/>
                      <a:round/>
                      <a:headEnd len="sm" w="sm" type="none"/>
                      <a:tailEnd len="sm" w="sm" type="none"/>
                    </a:lnL>
                    <a:lnR cap="flat" cmpd="sng" w="9525">
                      <a:solidFill>
                        <a:srgbClr val="000080"/>
                      </a:solidFill>
                      <a:prstDash val="solid"/>
                      <a:round/>
                      <a:headEnd len="sm" w="sm" type="none"/>
                      <a:tailEnd len="sm" w="sm" type="none"/>
                    </a:lnR>
                    <a:lnT cap="flat" cmpd="sng" w="9525">
                      <a:solidFill>
                        <a:srgbClr val="000080"/>
                      </a:solidFill>
                      <a:prstDash val="solid"/>
                      <a:round/>
                      <a:headEnd len="sm" w="sm" type="none"/>
                      <a:tailEnd len="sm" w="sm" type="none"/>
                    </a:lnT>
                    <a:lnB cap="flat" cmpd="sng" w="9525">
                      <a:solidFill>
                        <a:srgbClr val="000080"/>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n" sz="1800"/>
                        <a:t>Becker</a:t>
                      </a:r>
                      <a:endParaRPr sz="1800"/>
                    </a:p>
                  </a:txBody>
                  <a:tcPr marT="91425" marB="91425" marR="91425" marL="91425">
                    <a:lnL cap="flat" cmpd="sng" w="9525">
                      <a:solidFill>
                        <a:srgbClr val="000080"/>
                      </a:solidFill>
                      <a:prstDash val="solid"/>
                      <a:round/>
                      <a:headEnd len="sm" w="sm" type="none"/>
                      <a:tailEnd len="sm" w="sm" type="none"/>
                    </a:lnL>
                    <a:lnR cap="flat" cmpd="sng" w="9525">
                      <a:solidFill>
                        <a:srgbClr val="000080"/>
                      </a:solidFill>
                      <a:prstDash val="solid"/>
                      <a:round/>
                      <a:headEnd len="sm" w="sm" type="none"/>
                      <a:tailEnd len="sm" w="sm" type="none"/>
                    </a:lnR>
                    <a:lnT cap="flat" cmpd="sng" w="9525">
                      <a:solidFill>
                        <a:srgbClr val="000080"/>
                      </a:solidFill>
                      <a:prstDash val="solid"/>
                      <a:round/>
                      <a:headEnd len="sm" w="sm" type="none"/>
                      <a:tailEnd len="sm" w="sm" type="none"/>
                    </a:lnT>
                    <a:lnB cap="flat" cmpd="sng" w="9525">
                      <a:solidFill>
                        <a:srgbClr val="000080"/>
                      </a:solidFill>
                      <a:prstDash val="solid"/>
                      <a:round/>
                      <a:headEnd len="sm" w="sm" type="none"/>
                      <a:tailEnd len="sm" w="sm" type="none"/>
                    </a:lnB>
                    <a:solidFill>
                      <a:srgbClr val="FFFFFF"/>
                    </a:solidFill>
                  </a:tcPr>
                </a:tc>
              </a:tr>
              <a:tr h="381000">
                <a:tc>
                  <a:txBody>
                    <a:bodyPr/>
                    <a:lstStyle/>
                    <a:p>
                      <a:pPr indent="0" lvl="0" marL="0" rtl="0" algn="l">
                        <a:spcBef>
                          <a:spcPts val="0"/>
                        </a:spcBef>
                        <a:spcAft>
                          <a:spcPts val="0"/>
                        </a:spcAft>
                        <a:buNone/>
                      </a:pPr>
                      <a:r>
                        <a:rPr lang="en" sz="1800"/>
                        <a:t>12346</a:t>
                      </a:r>
                      <a:endParaRPr sz="1800"/>
                    </a:p>
                  </a:txBody>
                  <a:tcPr marT="91425" marB="91425" marR="91425" marL="91425">
                    <a:lnL cap="flat" cmpd="sng" w="9525">
                      <a:solidFill>
                        <a:srgbClr val="000080"/>
                      </a:solidFill>
                      <a:prstDash val="solid"/>
                      <a:round/>
                      <a:headEnd len="sm" w="sm" type="none"/>
                      <a:tailEnd len="sm" w="sm" type="none"/>
                    </a:lnL>
                    <a:lnR cap="flat" cmpd="sng" w="9525">
                      <a:solidFill>
                        <a:srgbClr val="000080"/>
                      </a:solidFill>
                      <a:prstDash val="solid"/>
                      <a:round/>
                      <a:headEnd len="sm" w="sm" type="none"/>
                      <a:tailEnd len="sm" w="sm" type="none"/>
                    </a:lnR>
                    <a:lnT cap="flat" cmpd="sng" w="9525">
                      <a:solidFill>
                        <a:srgbClr val="000080"/>
                      </a:solidFill>
                      <a:prstDash val="solid"/>
                      <a:round/>
                      <a:headEnd len="sm" w="sm" type="none"/>
                      <a:tailEnd len="sm" w="sm" type="none"/>
                    </a:lnT>
                    <a:lnB cap="flat" cmpd="sng" w="9525">
                      <a:solidFill>
                        <a:srgbClr val="000080"/>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n" sz="1800"/>
                        <a:t>Jhansi</a:t>
                      </a:r>
                      <a:endParaRPr sz="1800"/>
                    </a:p>
                  </a:txBody>
                  <a:tcPr marT="91425" marB="91425" marR="91425" marL="91425">
                    <a:lnL cap="flat" cmpd="sng" w="9525">
                      <a:solidFill>
                        <a:srgbClr val="000080"/>
                      </a:solidFill>
                      <a:prstDash val="solid"/>
                      <a:round/>
                      <a:headEnd len="sm" w="sm" type="none"/>
                      <a:tailEnd len="sm" w="sm" type="none"/>
                    </a:lnL>
                    <a:lnR cap="flat" cmpd="sng" w="9525">
                      <a:solidFill>
                        <a:srgbClr val="000080"/>
                      </a:solidFill>
                      <a:prstDash val="solid"/>
                      <a:round/>
                      <a:headEnd len="sm" w="sm" type="none"/>
                      <a:tailEnd len="sm" w="sm" type="none"/>
                    </a:lnR>
                    <a:lnT cap="flat" cmpd="sng" w="9525">
                      <a:solidFill>
                        <a:srgbClr val="000080"/>
                      </a:solidFill>
                      <a:prstDash val="solid"/>
                      <a:round/>
                      <a:headEnd len="sm" w="sm" type="none"/>
                      <a:tailEnd len="sm" w="sm" type="none"/>
                    </a:lnT>
                    <a:lnB cap="flat" cmpd="sng" w="9525">
                      <a:solidFill>
                        <a:srgbClr val="000080"/>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n" sz="1800"/>
                        <a:t>Kumar</a:t>
                      </a:r>
                      <a:endParaRPr sz="1800"/>
                    </a:p>
                  </a:txBody>
                  <a:tcPr marT="91425" marB="91425" marR="91425" marL="91425">
                    <a:lnL cap="flat" cmpd="sng" w="9525">
                      <a:solidFill>
                        <a:srgbClr val="000080"/>
                      </a:solidFill>
                      <a:prstDash val="solid"/>
                      <a:round/>
                      <a:headEnd len="sm" w="sm" type="none"/>
                      <a:tailEnd len="sm" w="sm" type="none"/>
                    </a:lnL>
                    <a:lnR cap="flat" cmpd="sng" w="9525">
                      <a:solidFill>
                        <a:srgbClr val="000080"/>
                      </a:solidFill>
                      <a:prstDash val="solid"/>
                      <a:round/>
                      <a:headEnd len="sm" w="sm" type="none"/>
                      <a:tailEnd len="sm" w="sm" type="none"/>
                    </a:lnR>
                    <a:lnT cap="flat" cmpd="sng" w="9525">
                      <a:solidFill>
                        <a:srgbClr val="000080"/>
                      </a:solidFill>
                      <a:prstDash val="solid"/>
                      <a:round/>
                      <a:headEnd len="sm" w="sm" type="none"/>
                      <a:tailEnd len="sm" w="sm" type="none"/>
                    </a:lnT>
                    <a:lnB cap="flat" cmpd="sng" w="9525">
                      <a:solidFill>
                        <a:srgbClr val="000080"/>
                      </a:solidFill>
                      <a:prstDash val="solid"/>
                      <a:round/>
                      <a:headEnd len="sm" w="sm" type="none"/>
                      <a:tailEnd len="sm" w="sm" type="none"/>
                    </a:lnB>
                    <a:solidFill>
                      <a:srgbClr val="FFFFFF"/>
                    </a:solidFill>
                  </a:tcPr>
                </a:tc>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8" name="Shape 268"/>
        <p:cNvGrpSpPr/>
        <p:nvPr/>
      </p:nvGrpSpPr>
      <p:grpSpPr>
        <a:xfrm>
          <a:off x="0" y="0"/>
          <a:ext cx="0" cy="0"/>
          <a:chOff x="0" y="0"/>
          <a:chExt cx="0" cy="0"/>
        </a:xfrm>
      </p:grpSpPr>
      <p:sp>
        <p:nvSpPr>
          <p:cNvPr id="269" name="Google Shape;269;p29"/>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Annotate entities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270" name="Google Shape;270;p29"/>
          <p:cNvSpPr txBox="1"/>
          <p:nvPr>
            <p:ph idx="1" type="body"/>
          </p:nvPr>
        </p:nvSpPr>
        <p:spPr>
          <a:xfrm>
            <a:off x="311700" y="922275"/>
            <a:ext cx="8520600" cy="35565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1800">
                <a:solidFill>
                  <a:schemeClr val="dk1"/>
                </a:solidFill>
                <a:latin typeface="Consolas"/>
                <a:ea typeface="Consolas"/>
                <a:cs typeface="Consolas"/>
                <a:sym typeface="Consolas"/>
              </a:rPr>
              <a:t>@Entity</a:t>
            </a:r>
            <a:endParaRPr b="1" sz="18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800">
                <a:solidFill>
                  <a:schemeClr val="dk1"/>
                </a:solidFill>
                <a:latin typeface="Consolas"/>
                <a:ea typeface="Consolas"/>
                <a:cs typeface="Consolas"/>
                <a:sym typeface="Consolas"/>
              </a:rPr>
              <a:t>public class Person {</a:t>
            </a:r>
            <a:endParaRPr sz="1800">
              <a:solidFill>
                <a:schemeClr val="dk1"/>
              </a:solidFill>
              <a:latin typeface="Consolas"/>
              <a:ea typeface="Consolas"/>
              <a:cs typeface="Consolas"/>
              <a:sym typeface="Consolas"/>
            </a:endParaRPr>
          </a:p>
          <a:p>
            <a:pPr indent="0" lvl="0" marL="0" rtl="0" algn="l">
              <a:lnSpc>
                <a:spcPct val="100000"/>
              </a:lnSpc>
              <a:spcBef>
                <a:spcPts val="1000"/>
              </a:spcBef>
              <a:spcAft>
                <a:spcPts val="0"/>
              </a:spcAft>
              <a:buNone/>
            </a:pPr>
            <a:r>
              <a:rPr lang="en" sz="1800">
                <a:solidFill>
                  <a:schemeClr val="dk1"/>
                </a:solidFill>
                <a:latin typeface="Consolas"/>
                <a:ea typeface="Consolas"/>
                <a:cs typeface="Consolas"/>
                <a:sym typeface="Consolas"/>
              </a:rPr>
              <a:t>    </a:t>
            </a:r>
            <a:r>
              <a:rPr b="1" lang="en" sz="1800">
                <a:solidFill>
                  <a:schemeClr val="dk1"/>
                </a:solidFill>
                <a:latin typeface="Consolas"/>
                <a:ea typeface="Consolas"/>
                <a:cs typeface="Consolas"/>
                <a:sym typeface="Consolas"/>
              </a:rPr>
              <a:t>@PrimaryKey (autoGenerate=true)</a:t>
            </a:r>
            <a:endParaRPr b="1" sz="18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800">
                <a:solidFill>
                  <a:schemeClr val="dk1"/>
                </a:solidFill>
                <a:latin typeface="Consolas"/>
                <a:ea typeface="Consolas"/>
                <a:cs typeface="Consolas"/>
                <a:sym typeface="Consolas"/>
              </a:rPr>
              <a:t>    private int uid;</a:t>
            </a:r>
            <a:endParaRPr sz="18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t/>
            </a:r>
            <a:endParaRPr sz="18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800">
                <a:solidFill>
                  <a:schemeClr val="dk1"/>
                </a:solidFill>
                <a:latin typeface="Consolas"/>
                <a:ea typeface="Consolas"/>
                <a:cs typeface="Consolas"/>
                <a:sym typeface="Consolas"/>
              </a:rPr>
              <a:t>    </a:t>
            </a:r>
            <a:r>
              <a:rPr b="1" lang="en" sz="1800">
                <a:solidFill>
                  <a:schemeClr val="dk1"/>
                </a:solidFill>
                <a:latin typeface="Consolas"/>
                <a:ea typeface="Consolas"/>
                <a:cs typeface="Consolas"/>
                <a:sym typeface="Consolas"/>
              </a:rPr>
              <a:t>@ColumnInfo(name = "first_name")</a:t>
            </a:r>
            <a:endParaRPr b="1" sz="18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800">
                <a:solidFill>
                  <a:schemeClr val="dk1"/>
                </a:solidFill>
                <a:latin typeface="Consolas"/>
                <a:ea typeface="Consolas"/>
                <a:cs typeface="Consolas"/>
                <a:sym typeface="Consolas"/>
              </a:rPr>
              <a:t>    private String firstName;</a:t>
            </a:r>
            <a:endParaRPr sz="18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t/>
            </a:r>
            <a:endParaRPr sz="18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800">
                <a:solidFill>
                  <a:schemeClr val="dk1"/>
                </a:solidFill>
                <a:latin typeface="Consolas"/>
                <a:ea typeface="Consolas"/>
                <a:cs typeface="Consolas"/>
                <a:sym typeface="Consolas"/>
              </a:rPr>
              <a:t>    </a:t>
            </a:r>
            <a:r>
              <a:rPr b="1" lang="en" sz="1800">
                <a:solidFill>
                  <a:schemeClr val="dk1"/>
                </a:solidFill>
                <a:latin typeface="Consolas"/>
                <a:ea typeface="Consolas"/>
                <a:cs typeface="Consolas"/>
                <a:sym typeface="Consolas"/>
              </a:rPr>
              <a:t>@ColumnInfo(name = "last_name")</a:t>
            </a:r>
            <a:endParaRPr b="1" sz="18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800">
                <a:solidFill>
                  <a:schemeClr val="dk1"/>
                </a:solidFill>
                <a:latin typeface="Consolas"/>
                <a:ea typeface="Consolas"/>
                <a:cs typeface="Consolas"/>
                <a:sym typeface="Consolas"/>
              </a:rPr>
              <a:t>    private String lastName;</a:t>
            </a:r>
            <a:endParaRPr sz="18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t/>
            </a:r>
            <a:endParaRPr sz="18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800">
                <a:solidFill>
                  <a:schemeClr val="dk1"/>
                </a:solidFill>
                <a:latin typeface="Consolas"/>
                <a:ea typeface="Consolas"/>
                <a:cs typeface="Consolas"/>
                <a:sym typeface="Consolas"/>
              </a:rPr>
              <a:t>    // + getters and setters if variables are private.</a:t>
            </a:r>
            <a:endParaRPr sz="18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1800">
                <a:solidFill>
                  <a:schemeClr val="dk1"/>
                </a:solidFill>
                <a:latin typeface="Consolas"/>
                <a:ea typeface="Consolas"/>
                <a:cs typeface="Consolas"/>
                <a:sym typeface="Consolas"/>
              </a:rPr>
              <a:t>}</a:t>
            </a:r>
            <a:endParaRPr sz="1800">
              <a:latin typeface="Consolas"/>
              <a:ea typeface="Consolas"/>
              <a:cs typeface="Consolas"/>
              <a:sym typeface="Consolas"/>
            </a:endParaRPr>
          </a:p>
        </p:txBody>
      </p:sp>
      <p:sp>
        <p:nvSpPr>
          <p:cNvPr id="271" name="Google Shape;271;p29"/>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5" name="Shape 275"/>
        <p:cNvGrpSpPr/>
        <p:nvPr/>
      </p:nvGrpSpPr>
      <p:grpSpPr>
        <a:xfrm>
          <a:off x="0" y="0"/>
          <a:ext cx="0" cy="0"/>
          <a:chOff x="0" y="0"/>
          <a:chExt cx="0" cy="0"/>
        </a:xfrm>
      </p:grpSpPr>
      <p:sp>
        <p:nvSpPr>
          <p:cNvPr id="276" name="Google Shape;276;p30"/>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@Entity annotation</a:t>
            </a:r>
            <a:endParaRPr/>
          </a:p>
          <a:p>
            <a:pPr indent="0" lvl="0" marL="0" rtl="0" algn="l">
              <a:spcBef>
                <a:spcPts val="0"/>
              </a:spcBef>
              <a:spcAft>
                <a:spcPts val="0"/>
              </a:spcAft>
              <a:buNone/>
            </a:pPr>
            <a:r>
              <a:t/>
            </a:r>
            <a:endParaRPr/>
          </a:p>
        </p:txBody>
      </p:sp>
      <p:sp>
        <p:nvSpPr>
          <p:cNvPr id="277" name="Google Shape;277;p30"/>
          <p:cNvSpPr txBox="1"/>
          <p:nvPr>
            <p:ph idx="1" type="body"/>
          </p:nvPr>
        </p:nvSpPr>
        <p:spPr>
          <a:xfrm>
            <a:off x="311700" y="1030125"/>
            <a:ext cx="8520600" cy="34485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a:solidFill>
                <a:srgbClr val="808000"/>
              </a:solidFill>
              <a:highlight>
                <a:srgbClr val="FFFFFF"/>
              </a:highlight>
            </a:endParaRPr>
          </a:p>
          <a:p>
            <a:pPr indent="0" lvl="0" marL="0" rtl="0" algn="l">
              <a:lnSpc>
                <a:spcPct val="100000"/>
              </a:lnSpc>
              <a:spcBef>
                <a:spcPts val="0"/>
              </a:spcBef>
              <a:spcAft>
                <a:spcPts val="0"/>
              </a:spcAft>
              <a:buNone/>
            </a:pPr>
            <a:r>
              <a:rPr lang="en">
                <a:solidFill>
                  <a:srgbClr val="000000"/>
                </a:solidFill>
                <a:highlight>
                  <a:srgbClr val="FFFFFF"/>
                </a:highlight>
                <a:latin typeface="Consolas"/>
                <a:ea typeface="Consolas"/>
                <a:cs typeface="Consolas"/>
                <a:sym typeface="Consolas"/>
              </a:rPr>
              <a:t>@Entity(tableName = </a:t>
            </a:r>
            <a:r>
              <a:rPr b="1" lang="en">
                <a:solidFill>
                  <a:srgbClr val="000000"/>
                </a:solidFill>
                <a:highlight>
                  <a:srgbClr val="FFFFFF"/>
                </a:highlight>
                <a:latin typeface="Consolas"/>
                <a:ea typeface="Consolas"/>
                <a:cs typeface="Consolas"/>
                <a:sym typeface="Consolas"/>
              </a:rPr>
              <a:t>"word_table"</a:t>
            </a:r>
            <a:r>
              <a:rPr lang="en">
                <a:solidFill>
                  <a:srgbClr val="000000"/>
                </a:solidFill>
                <a:highlight>
                  <a:srgbClr val="FFFFFF"/>
                </a:highlight>
                <a:latin typeface="Consolas"/>
                <a:ea typeface="Consolas"/>
                <a:cs typeface="Consolas"/>
                <a:sym typeface="Consolas"/>
              </a:rPr>
              <a:t>)</a:t>
            </a:r>
            <a:endParaRPr>
              <a:solidFill>
                <a:srgbClr val="000000"/>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None/>
            </a:pPr>
            <a:r>
              <a:t/>
            </a:r>
            <a:endParaRPr>
              <a:solidFill>
                <a:srgbClr val="000000"/>
              </a:solidFill>
              <a:highlight>
                <a:srgbClr val="FFFFFF"/>
              </a:highlight>
              <a:latin typeface="Consolas"/>
              <a:ea typeface="Consolas"/>
              <a:cs typeface="Consolas"/>
              <a:sym typeface="Consolas"/>
            </a:endParaRPr>
          </a:p>
          <a:p>
            <a:pPr indent="-381000" lvl="0" marL="457200" rtl="0" algn="l">
              <a:lnSpc>
                <a:spcPct val="100000"/>
              </a:lnSpc>
              <a:spcBef>
                <a:spcPts val="0"/>
              </a:spcBef>
              <a:spcAft>
                <a:spcPts val="0"/>
              </a:spcAft>
              <a:buClr>
                <a:srgbClr val="000000"/>
              </a:buClr>
              <a:buSzPts val="2400"/>
              <a:buChar char="●"/>
            </a:pPr>
            <a:r>
              <a:rPr lang="en">
                <a:solidFill>
                  <a:srgbClr val="000000"/>
                </a:solidFill>
              </a:rPr>
              <a:t>Each </a:t>
            </a:r>
            <a:r>
              <a:rPr lang="en">
                <a:solidFill>
                  <a:srgbClr val="000000"/>
                </a:solidFill>
                <a:latin typeface="Consolas"/>
                <a:ea typeface="Consolas"/>
                <a:cs typeface="Consolas"/>
                <a:sym typeface="Consolas"/>
              </a:rPr>
              <a:t>@Entity</a:t>
            </a:r>
            <a:r>
              <a:rPr lang="en">
                <a:solidFill>
                  <a:srgbClr val="000000"/>
                </a:solidFill>
              </a:rPr>
              <a:t> instance represents an entity/row in a table </a:t>
            </a:r>
            <a:endParaRPr>
              <a:solidFill>
                <a:srgbClr val="000000"/>
              </a:solidFill>
            </a:endParaRPr>
          </a:p>
          <a:p>
            <a:pPr indent="0" lvl="0" marL="0" rtl="0" algn="l">
              <a:lnSpc>
                <a:spcPct val="100000"/>
              </a:lnSpc>
              <a:spcBef>
                <a:spcPts val="0"/>
              </a:spcBef>
              <a:spcAft>
                <a:spcPts val="0"/>
              </a:spcAft>
              <a:buNone/>
            </a:pPr>
            <a:r>
              <a:t/>
            </a:r>
            <a:endParaRPr>
              <a:solidFill>
                <a:srgbClr val="000000"/>
              </a:solidFill>
            </a:endParaRPr>
          </a:p>
          <a:p>
            <a:pPr indent="-381000" lvl="0" marL="457200" rtl="0" algn="l">
              <a:lnSpc>
                <a:spcPct val="100000"/>
              </a:lnSpc>
              <a:spcBef>
                <a:spcPts val="0"/>
              </a:spcBef>
              <a:spcAft>
                <a:spcPts val="0"/>
              </a:spcAft>
              <a:buClr>
                <a:srgbClr val="000000"/>
              </a:buClr>
              <a:buSzPts val="2400"/>
              <a:buChar char="●"/>
            </a:pPr>
            <a:r>
              <a:rPr lang="en">
                <a:solidFill>
                  <a:srgbClr val="000000"/>
                </a:solidFill>
              </a:rPr>
              <a:t>Specify the name of the table if different from class name</a:t>
            </a:r>
            <a:endParaRPr>
              <a:solidFill>
                <a:srgbClr val="000000"/>
              </a:solidFill>
            </a:endParaRPr>
          </a:p>
          <a:p>
            <a:pPr indent="0" lvl="0" marL="0" rtl="0" algn="l">
              <a:lnSpc>
                <a:spcPct val="100000"/>
              </a:lnSpc>
              <a:spcBef>
                <a:spcPts val="0"/>
              </a:spcBef>
              <a:spcAft>
                <a:spcPts val="0"/>
              </a:spcAft>
              <a:buNone/>
            </a:pPr>
            <a:r>
              <a:t/>
            </a:r>
            <a:endParaRPr sz="1100">
              <a:solidFill>
                <a:schemeClr val="dk1"/>
              </a:solidFill>
            </a:endParaRPr>
          </a:p>
          <a:p>
            <a:pPr indent="0" lvl="0" marL="0" rtl="0" algn="l">
              <a:spcBef>
                <a:spcPts val="0"/>
              </a:spcBef>
              <a:spcAft>
                <a:spcPts val="0"/>
              </a:spcAft>
              <a:buNone/>
            </a:pPr>
            <a:r>
              <a:t/>
            </a:r>
            <a:endParaRPr/>
          </a:p>
        </p:txBody>
      </p:sp>
      <p:sp>
        <p:nvSpPr>
          <p:cNvPr id="278" name="Google Shape;278;p30"/>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2" name="Shape 282"/>
        <p:cNvGrpSpPr/>
        <p:nvPr/>
      </p:nvGrpSpPr>
      <p:grpSpPr>
        <a:xfrm>
          <a:off x="0" y="0"/>
          <a:ext cx="0" cy="0"/>
          <a:chOff x="0" y="0"/>
          <a:chExt cx="0" cy="0"/>
        </a:xfrm>
      </p:grpSpPr>
      <p:sp>
        <p:nvSpPr>
          <p:cNvPr id="283" name="Google Shape;283;p31"/>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@PrimaryKey an</a:t>
            </a:r>
            <a:r>
              <a:rPr lang="en"/>
              <a:t>notation</a:t>
            </a:r>
            <a:endParaRPr/>
          </a:p>
          <a:p>
            <a:pPr indent="0" lvl="0" marL="0" rtl="0" algn="l">
              <a:spcBef>
                <a:spcPts val="0"/>
              </a:spcBef>
              <a:spcAft>
                <a:spcPts val="0"/>
              </a:spcAft>
              <a:buNone/>
            </a:pPr>
            <a:r>
              <a:t/>
            </a:r>
            <a:endParaRPr/>
          </a:p>
        </p:txBody>
      </p:sp>
      <p:sp>
        <p:nvSpPr>
          <p:cNvPr id="284" name="Google Shape;284;p31"/>
          <p:cNvSpPr txBox="1"/>
          <p:nvPr>
            <p:ph idx="1" type="body"/>
          </p:nvPr>
        </p:nvSpPr>
        <p:spPr>
          <a:xfrm>
            <a:off x="311700" y="1030125"/>
            <a:ext cx="7277700" cy="34485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sz="1100">
              <a:solidFill>
                <a:schemeClr val="dk1"/>
              </a:solidFill>
            </a:endParaRPr>
          </a:p>
          <a:p>
            <a:pPr indent="0" lvl="0" marL="0" rtl="0" algn="l">
              <a:lnSpc>
                <a:spcPct val="100000"/>
              </a:lnSpc>
              <a:spcBef>
                <a:spcPts val="0"/>
              </a:spcBef>
              <a:spcAft>
                <a:spcPts val="0"/>
              </a:spcAft>
              <a:buNone/>
            </a:pPr>
            <a:r>
              <a:rPr lang="en">
                <a:solidFill>
                  <a:srgbClr val="000000"/>
                </a:solidFill>
                <a:highlight>
                  <a:srgbClr val="FFFFFF"/>
                </a:highlight>
                <a:latin typeface="Consolas"/>
                <a:ea typeface="Consolas"/>
                <a:cs typeface="Consolas"/>
                <a:sym typeface="Consolas"/>
              </a:rPr>
              <a:t>@PrimaryKey</a:t>
            </a:r>
            <a:r>
              <a:rPr lang="en">
                <a:solidFill>
                  <a:srgbClr val="000000"/>
                </a:solidFill>
                <a:latin typeface="Consolas"/>
                <a:ea typeface="Consolas"/>
                <a:cs typeface="Consolas"/>
                <a:sym typeface="Consolas"/>
              </a:rPr>
              <a:t> (autoGenerate=true)</a:t>
            </a:r>
            <a:endParaRPr>
              <a:solidFill>
                <a:srgbClr val="000000"/>
              </a:solidFill>
              <a:latin typeface="Consolas"/>
              <a:ea typeface="Consolas"/>
              <a:cs typeface="Consolas"/>
              <a:sym typeface="Consolas"/>
            </a:endParaRPr>
          </a:p>
          <a:p>
            <a:pPr indent="0" lvl="0" marL="0" rtl="0" algn="l">
              <a:lnSpc>
                <a:spcPct val="100000"/>
              </a:lnSpc>
              <a:spcBef>
                <a:spcPts val="0"/>
              </a:spcBef>
              <a:spcAft>
                <a:spcPts val="0"/>
              </a:spcAft>
              <a:buNone/>
            </a:pPr>
            <a:r>
              <a:t/>
            </a:r>
            <a:endParaRPr>
              <a:solidFill>
                <a:srgbClr val="000000"/>
              </a:solidFill>
              <a:latin typeface="Consolas"/>
              <a:ea typeface="Consolas"/>
              <a:cs typeface="Consolas"/>
              <a:sym typeface="Consolas"/>
            </a:endParaRPr>
          </a:p>
          <a:p>
            <a:pPr indent="-381000" lvl="0" marL="457200" rtl="0" algn="l">
              <a:lnSpc>
                <a:spcPct val="100000"/>
              </a:lnSpc>
              <a:spcBef>
                <a:spcPts val="0"/>
              </a:spcBef>
              <a:spcAft>
                <a:spcPts val="0"/>
              </a:spcAft>
              <a:buClr>
                <a:srgbClr val="000000"/>
              </a:buClr>
              <a:buSzPts val="2400"/>
              <a:buChar char="●"/>
            </a:pPr>
            <a:r>
              <a:rPr b="1" lang="en">
                <a:solidFill>
                  <a:srgbClr val="000000"/>
                </a:solidFill>
                <a:latin typeface="Courier New"/>
                <a:ea typeface="Courier New"/>
                <a:cs typeface="Courier New"/>
                <a:sym typeface="Courier New"/>
              </a:rPr>
              <a:t>Entity</a:t>
            </a:r>
            <a:r>
              <a:rPr lang="en">
                <a:solidFill>
                  <a:srgbClr val="000000"/>
                </a:solidFill>
              </a:rPr>
              <a:t> class must have a field annotated as primary key</a:t>
            </a:r>
            <a:endParaRPr>
              <a:solidFill>
                <a:srgbClr val="000000"/>
              </a:solidFill>
            </a:endParaRPr>
          </a:p>
          <a:p>
            <a:pPr indent="0" lvl="0" marL="0" rtl="0" algn="l">
              <a:lnSpc>
                <a:spcPct val="100000"/>
              </a:lnSpc>
              <a:spcBef>
                <a:spcPts val="0"/>
              </a:spcBef>
              <a:spcAft>
                <a:spcPts val="0"/>
              </a:spcAft>
              <a:buNone/>
            </a:pPr>
            <a:r>
              <a:t/>
            </a:r>
            <a:endParaRPr>
              <a:solidFill>
                <a:srgbClr val="000000"/>
              </a:solidFill>
            </a:endParaRPr>
          </a:p>
          <a:p>
            <a:pPr indent="-381000" lvl="0" marL="457200" rtl="0" algn="l">
              <a:lnSpc>
                <a:spcPct val="100000"/>
              </a:lnSpc>
              <a:spcBef>
                <a:spcPts val="0"/>
              </a:spcBef>
              <a:spcAft>
                <a:spcPts val="0"/>
              </a:spcAft>
              <a:buClr>
                <a:srgbClr val="000000"/>
              </a:buClr>
              <a:buSzPts val="2400"/>
              <a:buChar char="●"/>
            </a:pPr>
            <a:r>
              <a:rPr lang="en">
                <a:solidFill>
                  <a:srgbClr val="000000"/>
                </a:solidFill>
              </a:rPr>
              <a:t>You can </a:t>
            </a:r>
            <a:r>
              <a:rPr lang="en" u="sng">
                <a:solidFill>
                  <a:srgbClr val="1155CC"/>
                </a:solidFill>
                <a:hlinkClick r:id="rId3"/>
              </a:rPr>
              <a:t>auto-generate</a:t>
            </a:r>
            <a:r>
              <a:rPr lang="en">
                <a:solidFill>
                  <a:schemeClr val="dk1"/>
                </a:solidFill>
              </a:rPr>
              <a:t> unique key for each </a:t>
            </a:r>
            <a:r>
              <a:rPr lang="en">
                <a:solidFill>
                  <a:schemeClr val="dk1"/>
                </a:solidFill>
              </a:rPr>
              <a:t>entity</a:t>
            </a:r>
            <a:endParaRPr>
              <a:solidFill>
                <a:schemeClr val="dk1"/>
              </a:solidFill>
            </a:endParaRPr>
          </a:p>
          <a:p>
            <a:pPr indent="0" lvl="0" marL="0" rtl="0" algn="l">
              <a:lnSpc>
                <a:spcPct val="100000"/>
              </a:lnSpc>
              <a:spcBef>
                <a:spcPts val="0"/>
              </a:spcBef>
              <a:spcAft>
                <a:spcPts val="0"/>
              </a:spcAft>
              <a:buNone/>
            </a:pPr>
            <a:r>
              <a:t/>
            </a:r>
            <a:endParaRPr>
              <a:solidFill>
                <a:schemeClr val="dk1"/>
              </a:solidFill>
            </a:endParaRPr>
          </a:p>
          <a:p>
            <a:pPr indent="-381000" lvl="0" marL="457200" rtl="0" algn="l">
              <a:lnSpc>
                <a:spcPct val="100000"/>
              </a:lnSpc>
              <a:spcBef>
                <a:spcPts val="0"/>
              </a:spcBef>
              <a:spcAft>
                <a:spcPts val="0"/>
              </a:spcAft>
              <a:buClr>
                <a:srgbClr val="000000"/>
              </a:buClr>
              <a:buSzPts val="2400"/>
              <a:buChar char="●"/>
            </a:pPr>
            <a:r>
              <a:rPr lang="en">
                <a:solidFill>
                  <a:schemeClr val="dk1"/>
                </a:solidFill>
              </a:rPr>
              <a:t>See </a:t>
            </a:r>
            <a:r>
              <a:rPr lang="en" u="sng">
                <a:solidFill>
                  <a:srgbClr val="1155CC"/>
                </a:solidFill>
                <a:hlinkClick r:id="rId4"/>
              </a:rPr>
              <a:t>Defining data using Room entities</a:t>
            </a:r>
            <a:endParaRPr>
              <a:solidFill>
                <a:schemeClr val="dk1"/>
              </a:solidFill>
            </a:endParaRPr>
          </a:p>
          <a:p>
            <a:pPr indent="0" lvl="0" marL="0" rtl="0" algn="l">
              <a:spcBef>
                <a:spcPts val="0"/>
              </a:spcBef>
              <a:spcAft>
                <a:spcPts val="0"/>
              </a:spcAft>
              <a:buNone/>
            </a:pPr>
            <a:r>
              <a:t/>
            </a:r>
            <a:endParaRPr/>
          </a:p>
        </p:txBody>
      </p:sp>
      <p:sp>
        <p:nvSpPr>
          <p:cNvPr id="285" name="Google Shape;285;p31"/>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86" name="Google Shape;286;p31"/>
          <p:cNvPicPr preferRelativeResize="0"/>
          <p:nvPr/>
        </p:nvPicPr>
        <p:blipFill>
          <a:blip r:embed="rId5">
            <a:alphaModFix/>
          </a:blip>
          <a:stretch>
            <a:fillRect/>
          </a:stretch>
        </p:blipFill>
        <p:spPr>
          <a:xfrm>
            <a:off x="7750000" y="1209625"/>
            <a:ext cx="1196600" cy="32690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0" name="Shape 290"/>
        <p:cNvGrpSpPr/>
        <p:nvPr/>
      </p:nvGrpSpPr>
      <p:grpSpPr>
        <a:xfrm>
          <a:off x="0" y="0"/>
          <a:ext cx="0" cy="0"/>
          <a:chOff x="0" y="0"/>
          <a:chExt cx="0" cy="0"/>
        </a:xfrm>
      </p:grpSpPr>
      <p:sp>
        <p:nvSpPr>
          <p:cNvPr id="291" name="Google Shape;291;p32"/>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@NonNull</a:t>
            </a:r>
            <a:r>
              <a:rPr lang="en"/>
              <a:t> annotation</a:t>
            </a:r>
            <a:endParaRPr>
              <a:latin typeface="Consolas"/>
              <a:ea typeface="Consolas"/>
              <a:cs typeface="Consolas"/>
              <a:sym typeface="Consolas"/>
            </a:endParaRPr>
          </a:p>
          <a:p>
            <a:pPr indent="0" lvl="0" marL="0" rtl="0" algn="l">
              <a:spcBef>
                <a:spcPts val="0"/>
              </a:spcBef>
              <a:spcAft>
                <a:spcPts val="0"/>
              </a:spcAft>
              <a:buNone/>
            </a:pPr>
            <a:r>
              <a:t/>
            </a:r>
            <a:endParaRPr/>
          </a:p>
        </p:txBody>
      </p:sp>
      <p:sp>
        <p:nvSpPr>
          <p:cNvPr id="292" name="Google Shape;292;p32"/>
          <p:cNvSpPr txBox="1"/>
          <p:nvPr>
            <p:ph idx="1" type="body"/>
          </p:nvPr>
        </p:nvSpPr>
        <p:spPr>
          <a:xfrm>
            <a:off x="311700" y="1030125"/>
            <a:ext cx="6306300" cy="34485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a:solidFill>
                <a:schemeClr val="dk1"/>
              </a:solidFill>
            </a:endParaRPr>
          </a:p>
          <a:p>
            <a:pPr indent="0" lvl="0" marL="0" rtl="0" algn="l">
              <a:lnSpc>
                <a:spcPct val="100000"/>
              </a:lnSpc>
              <a:spcBef>
                <a:spcPts val="0"/>
              </a:spcBef>
              <a:spcAft>
                <a:spcPts val="0"/>
              </a:spcAft>
              <a:buNone/>
            </a:pPr>
            <a:r>
              <a:rPr lang="en">
                <a:solidFill>
                  <a:srgbClr val="000000"/>
                </a:solidFill>
                <a:highlight>
                  <a:srgbClr val="FFFFFF"/>
                </a:highlight>
                <a:latin typeface="Consolas"/>
                <a:ea typeface="Consolas"/>
                <a:cs typeface="Consolas"/>
                <a:sym typeface="Consolas"/>
              </a:rPr>
              <a:t>@NonNull</a:t>
            </a:r>
            <a:endParaRPr>
              <a:solidFill>
                <a:srgbClr val="000000"/>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None/>
            </a:pPr>
            <a:r>
              <a:t/>
            </a:r>
            <a:endParaRPr>
              <a:solidFill>
                <a:srgbClr val="000000"/>
              </a:solidFill>
              <a:highlight>
                <a:srgbClr val="FFFFFF"/>
              </a:highlight>
            </a:endParaRPr>
          </a:p>
          <a:p>
            <a:pPr indent="-381000" lvl="0" marL="457200" rtl="0" algn="l">
              <a:lnSpc>
                <a:spcPct val="100000"/>
              </a:lnSpc>
              <a:spcBef>
                <a:spcPts val="0"/>
              </a:spcBef>
              <a:spcAft>
                <a:spcPts val="0"/>
              </a:spcAft>
              <a:buClr>
                <a:schemeClr val="dk1"/>
              </a:buClr>
              <a:buSzPts val="2400"/>
              <a:buChar char="●"/>
            </a:pPr>
            <a:r>
              <a:rPr lang="en">
                <a:solidFill>
                  <a:schemeClr val="dk1"/>
                </a:solidFill>
                <a:highlight>
                  <a:srgbClr val="FFFFFF"/>
                </a:highlight>
              </a:rPr>
              <a:t>Denotes that a parameter, field, or method return value can never be </a:t>
            </a:r>
            <a:r>
              <a:rPr lang="en">
                <a:solidFill>
                  <a:schemeClr val="dk1"/>
                </a:solidFill>
                <a:highlight>
                  <a:srgbClr val="FFFFFF"/>
                </a:highlight>
                <a:latin typeface="Consolas"/>
                <a:ea typeface="Consolas"/>
                <a:cs typeface="Consolas"/>
                <a:sym typeface="Consolas"/>
              </a:rPr>
              <a:t>null</a:t>
            </a:r>
            <a:endParaRPr>
              <a:solidFill>
                <a:schemeClr val="dk1"/>
              </a:solidFill>
              <a:highlight>
                <a:srgbClr val="FFFFFF"/>
              </a:highlight>
              <a:latin typeface="Consolas"/>
              <a:ea typeface="Consolas"/>
              <a:cs typeface="Consolas"/>
              <a:sym typeface="Consolas"/>
            </a:endParaRPr>
          </a:p>
          <a:p>
            <a:pPr indent="-381000" lvl="0" marL="457200" rtl="0" algn="l">
              <a:lnSpc>
                <a:spcPct val="100000"/>
              </a:lnSpc>
              <a:spcBef>
                <a:spcPts val="1000"/>
              </a:spcBef>
              <a:spcAft>
                <a:spcPts val="0"/>
              </a:spcAft>
              <a:buClr>
                <a:schemeClr val="dk1"/>
              </a:buClr>
              <a:buSzPts val="2400"/>
              <a:buChar char="●"/>
            </a:pPr>
            <a:r>
              <a:rPr lang="en">
                <a:solidFill>
                  <a:schemeClr val="dk1"/>
                </a:solidFill>
                <a:highlight>
                  <a:srgbClr val="FFFFFF"/>
                </a:highlight>
              </a:rPr>
              <a:t>Use for mandatory fields</a:t>
            </a:r>
            <a:endParaRPr>
              <a:solidFill>
                <a:schemeClr val="dk1"/>
              </a:solidFill>
              <a:highlight>
                <a:srgbClr val="FFFFFF"/>
              </a:highlight>
            </a:endParaRPr>
          </a:p>
          <a:p>
            <a:pPr indent="-381000" lvl="0" marL="457200" rtl="0" algn="l">
              <a:lnSpc>
                <a:spcPct val="100000"/>
              </a:lnSpc>
              <a:spcBef>
                <a:spcPts val="1000"/>
              </a:spcBef>
              <a:spcAft>
                <a:spcPts val="0"/>
              </a:spcAft>
              <a:buClr>
                <a:schemeClr val="dk1"/>
              </a:buClr>
              <a:buSzPts val="2400"/>
              <a:buChar char="●"/>
            </a:pPr>
            <a:r>
              <a:rPr lang="en">
                <a:solidFill>
                  <a:schemeClr val="dk1"/>
                </a:solidFill>
                <a:highlight>
                  <a:srgbClr val="FFFFFF"/>
                </a:highlight>
              </a:rPr>
              <a:t>Primary key must use </a:t>
            </a:r>
            <a:r>
              <a:rPr lang="en">
                <a:solidFill>
                  <a:schemeClr val="dk1"/>
                </a:solidFill>
                <a:highlight>
                  <a:srgbClr val="FFFFFF"/>
                </a:highlight>
                <a:latin typeface="Consolas"/>
                <a:ea typeface="Consolas"/>
                <a:cs typeface="Consolas"/>
                <a:sym typeface="Consolas"/>
              </a:rPr>
              <a:t>@NonNull</a:t>
            </a:r>
            <a:r>
              <a:rPr lang="en">
                <a:solidFill>
                  <a:schemeClr val="dk1"/>
                </a:solidFill>
                <a:highlight>
                  <a:srgbClr val="FFFFFF"/>
                </a:highlight>
              </a:rPr>
              <a:t> </a:t>
            </a:r>
            <a:endParaRPr>
              <a:solidFill>
                <a:schemeClr val="dk1"/>
              </a:solidFill>
              <a:highlight>
                <a:srgbClr val="FFFFFF"/>
              </a:highlight>
            </a:endParaRPr>
          </a:p>
          <a:p>
            <a:pPr indent="0" lvl="0" marL="0" rtl="0" algn="l">
              <a:lnSpc>
                <a:spcPct val="100000"/>
              </a:lnSpc>
              <a:spcBef>
                <a:spcPts val="1000"/>
              </a:spcBef>
              <a:spcAft>
                <a:spcPts val="0"/>
              </a:spcAft>
              <a:buNone/>
            </a:pPr>
            <a:r>
              <a:t/>
            </a:r>
            <a:endParaRPr>
              <a:solidFill>
                <a:schemeClr val="dk1"/>
              </a:solidFill>
              <a:highlight>
                <a:srgbClr val="FFFFFF"/>
              </a:highlight>
            </a:endParaRPr>
          </a:p>
          <a:p>
            <a:pPr indent="0" lvl="0" marL="0" rtl="0" algn="l">
              <a:lnSpc>
                <a:spcPct val="100000"/>
              </a:lnSpc>
              <a:spcBef>
                <a:spcPts val="0"/>
              </a:spcBef>
              <a:spcAft>
                <a:spcPts val="0"/>
              </a:spcAft>
              <a:buNone/>
            </a:pPr>
            <a:r>
              <a:t/>
            </a:r>
            <a:endParaRPr>
              <a:solidFill>
                <a:schemeClr val="dk1"/>
              </a:solidFill>
            </a:endParaRPr>
          </a:p>
          <a:p>
            <a:pPr indent="0" lvl="0" marL="0" rtl="0" algn="l">
              <a:spcBef>
                <a:spcPts val="0"/>
              </a:spcBef>
              <a:spcAft>
                <a:spcPts val="0"/>
              </a:spcAft>
              <a:buNone/>
            </a:pPr>
            <a:r>
              <a:t/>
            </a:r>
            <a:endParaRPr/>
          </a:p>
        </p:txBody>
      </p:sp>
      <p:sp>
        <p:nvSpPr>
          <p:cNvPr id="293" name="Google Shape;293;p32"/>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pSp>
        <p:nvGrpSpPr>
          <p:cNvPr id="294" name="Google Shape;294;p32"/>
          <p:cNvGrpSpPr/>
          <p:nvPr/>
        </p:nvGrpSpPr>
        <p:grpSpPr>
          <a:xfrm>
            <a:off x="6823522" y="1908764"/>
            <a:ext cx="1908787" cy="1795051"/>
            <a:chOff x="6995150" y="2187495"/>
            <a:chExt cx="1485900" cy="1390650"/>
          </a:xfrm>
        </p:grpSpPr>
        <p:pic>
          <p:nvPicPr>
            <p:cNvPr id="295" name="Google Shape;295;p32"/>
            <p:cNvPicPr preferRelativeResize="0"/>
            <p:nvPr/>
          </p:nvPicPr>
          <p:blipFill>
            <a:blip r:embed="rId3">
              <a:alphaModFix/>
            </a:blip>
            <a:stretch>
              <a:fillRect/>
            </a:stretch>
          </p:blipFill>
          <p:spPr>
            <a:xfrm>
              <a:off x="7034175" y="2187495"/>
              <a:ext cx="1438275" cy="1390650"/>
            </a:xfrm>
            <a:prstGeom prst="rect">
              <a:avLst/>
            </a:prstGeom>
            <a:noFill/>
            <a:ln>
              <a:noFill/>
            </a:ln>
          </p:spPr>
        </p:pic>
        <p:cxnSp>
          <p:nvCxnSpPr>
            <p:cNvPr id="296" name="Google Shape;296;p32"/>
            <p:cNvCxnSpPr/>
            <p:nvPr/>
          </p:nvCxnSpPr>
          <p:spPr>
            <a:xfrm>
              <a:off x="7018025" y="2194550"/>
              <a:ext cx="1451700" cy="1383000"/>
            </a:xfrm>
            <a:prstGeom prst="straightConnector1">
              <a:avLst/>
            </a:prstGeom>
            <a:noFill/>
            <a:ln cap="flat" cmpd="sng" w="76200">
              <a:solidFill>
                <a:srgbClr val="EA4335"/>
              </a:solidFill>
              <a:prstDash val="solid"/>
              <a:round/>
              <a:headEnd len="med" w="med" type="none"/>
              <a:tailEnd len="med" w="med" type="none"/>
            </a:ln>
          </p:spPr>
        </p:cxnSp>
        <p:cxnSp>
          <p:nvCxnSpPr>
            <p:cNvPr id="297" name="Google Shape;297;p32"/>
            <p:cNvCxnSpPr/>
            <p:nvPr/>
          </p:nvCxnSpPr>
          <p:spPr>
            <a:xfrm flipH="1">
              <a:off x="6995150" y="2206000"/>
              <a:ext cx="1485900" cy="1371600"/>
            </a:xfrm>
            <a:prstGeom prst="straightConnector1">
              <a:avLst/>
            </a:prstGeom>
            <a:noFill/>
            <a:ln cap="flat" cmpd="sng" w="76200">
              <a:solidFill>
                <a:srgbClr val="EA4335"/>
              </a:solidFill>
              <a:prstDash val="solid"/>
              <a:round/>
              <a:headEnd len="med" w="med" type="none"/>
              <a:tailEnd len="med" w="med" type="none"/>
            </a:ln>
          </p:spPr>
        </p:cxn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 name="Shape 85"/>
        <p:cNvGrpSpPr/>
        <p:nvPr/>
      </p:nvGrpSpPr>
      <p:grpSpPr>
        <a:xfrm>
          <a:off x="0" y="0"/>
          <a:ext cx="0" cy="0"/>
          <a:chOff x="0" y="0"/>
          <a:chExt cx="0" cy="0"/>
        </a:xfrm>
      </p:grpSpPr>
      <p:sp>
        <p:nvSpPr>
          <p:cNvPr id="86" name="Google Shape;86;p15"/>
          <p:cNvSpPr txBox="1"/>
          <p:nvPr>
            <p:ph type="ctrTitle"/>
          </p:nvPr>
        </p:nvSpPr>
        <p:spPr>
          <a:xfrm>
            <a:off x="311708" y="778193"/>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10.1 </a:t>
            </a:r>
            <a:r>
              <a:rPr lang="en"/>
              <a:t>Room, LiveData, and ViewModel</a:t>
            </a:r>
            <a:endParaRPr/>
          </a:p>
        </p:txBody>
      </p:sp>
      <p:sp>
        <p:nvSpPr>
          <p:cNvPr id="87" name="Google Shape;87;p15"/>
          <p:cNvSpPr txBox="1"/>
          <p:nvPr>
            <p:ph idx="1" type="subTitle"/>
          </p:nvPr>
        </p:nvSpPr>
        <p:spPr>
          <a:xfrm>
            <a:off x="311700" y="2867743"/>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
        <p:nvSpPr>
          <p:cNvPr id="88" name="Google Shape;88;p15"/>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89" name="Google Shape;89;p15"/>
          <p:cNvPicPr preferRelativeResize="0"/>
          <p:nvPr/>
        </p:nvPicPr>
        <p:blipFill>
          <a:blip r:embed="rId3">
            <a:alphaModFix/>
          </a:blip>
          <a:stretch>
            <a:fillRect/>
          </a:stretch>
        </p:blipFill>
        <p:spPr>
          <a:xfrm>
            <a:off x="6743334" y="2830800"/>
            <a:ext cx="2139462" cy="159845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1" name="Shape 301"/>
        <p:cNvGrpSpPr/>
        <p:nvPr/>
      </p:nvGrpSpPr>
      <p:grpSpPr>
        <a:xfrm>
          <a:off x="0" y="0"/>
          <a:ext cx="0" cy="0"/>
          <a:chOff x="0" y="0"/>
          <a:chExt cx="0" cy="0"/>
        </a:xfrm>
      </p:grpSpPr>
      <p:sp>
        <p:nvSpPr>
          <p:cNvPr id="302" name="Google Shape;302;p33"/>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@ColumnInfo annotation</a:t>
            </a:r>
            <a:endParaRPr/>
          </a:p>
          <a:p>
            <a:pPr indent="0" lvl="0" marL="0" rtl="0" algn="l">
              <a:spcBef>
                <a:spcPts val="0"/>
              </a:spcBef>
              <a:spcAft>
                <a:spcPts val="0"/>
              </a:spcAft>
              <a:buNone/>
            </a:pPr>
            <a:r>
              <a:t/>
            </a:r>
            <a:endParaRPr/>
          </a:p>
        </p:txBody>
      </p:sp>
      <p:sp>
        <p:nvSpPr>
          <p:cNvPr id="303" name="Google Shape;303;p33"/>
          <p:cNvSpPr txBox="1"/>
          <p:nvPr>
            <p:ph idx="1" type="body"/>
          </p:nvPr>
        </p:nvSpPr>
        <p:spPr>
          <a:xfrm>
            <a:off x="311700" y="1030125"/>
            <a:ext cx="5786700" cy="34485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a:solidFill>
                  <a:schemeClr val="dk1"/>
                </a:solidFill>
                <a:latin typeface="Consolas"/>
                <a:ea typeface="Consolas"/>
                <a:cs typeface="Consolas"/>
                <a:sym typeface="Consolas"/>
              </a:rPr>
              <a:t> </a:t>
            </a:r>
            <a:r>
              <a:rPr b="1" lang="en">
                <a:solidFill>
                  <a:schemeClr val="dk1"/>
                </a:solidFill>
                <a:latin typeface="Consolas"/>
                <a:ea typeface="Consolas"/>
                <a:cs typeface="Consolas"/>
                <a:sym typeface="Consolas"/>
              </a:rPr>
              <a:t>@ColumnInfo(name = "first_name")</a:t>
            </a:r>
            <a:endParaRPr b="1">
              <a:solidFill>
                <a:schemeClr val="dk1"/>
              </a:solidFill>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
                <a:solidFill>
                  <a:schemeClr val="dk1"/>
                </a:solidFill>
                <a:latin typeface="Consolas"/>
                <a:ea typeface="Consolas"/>
                <a:cs typeface="Consolas"/>
                <a:sym typeface="Consolas"/>
              </a:rPr>
              <a:t> private String firstName;</a:t>
            </a:r>
            <a:endParaRPr>
              <a:solidFill>
                <a:schemeClr val="dk1"/>
              </a:solidFill>
              <a:latin typeface="Consolas"/>
              <a:ea typeface="Consolas"/>
              <a:cs typeface="Consolas"/>
              <a:sym typeface="Consolas"/>
            </a:endParaRPr>
          </a:p>
          <a:p>
            <a:pPr indent="0" lvl="0" marL="0" rtl="0" algn="l">
              <a:lnSpc>
                <a:spcPct val="100000"/>
              </a:lnSpc>
              <a:spcBef>
                <a:spcPts val="1000"/>
              </a:spcBef>
              <a:spcAft>
                <a:spcPts val="0"/>
              </a:spcAft>
              <a:buClr>
                <a:schemeClr val="dk1"/>
              </a:buClr>
              <a:buSzPts val="1100"/>
              <a:buFont typeface="Arial"/>
              <a:buNone/>
            </a:pPr>
            <a:r>
              <a:rPr lang="en">
                <a:solidFill>
                  <a:schemeClr val="dk1"/>
                </a:solidFill>
                <a:latin typeface="Consolas"/>
                <a:ea typeface="Consolas"/>
                <a:cs typeface="Consolas"/>
                <a:sym typeface="Consolas"/>
              </a:rPr>
              <a:t> </a:t>
            </a:r>
            <a:r>
              <a:rPr b="1" lang="en">
                <a:solidFill>
                  <a:schemeClr val="dk1"/>
                </a:solidFill>
                <a:latin typeface="Consolas"/>
                <a:ea typeface="Consolas"/>
                <a:cs typeface="Consolas"/>
                <a:sym typeface="Consolas"/>
              </a:rPr>
              <a:t>@ColumnInfo(name = "last_name")</a:t>
            </a:r>
            <a:endParaRPr b="1">
              <a:solidFill>
                <a:schemeClr val="dk1"/>
              </a:solidFill>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
                <a:solidFill>
                  <a:schemeClr val="dk1"/>
                </a:solidFill>
                <a:latin typeface="Consolas"/>
                <a:ea typeface="Consolas"/>
                <a:cs typeface="Consolas"/>
                <a:sym typeface="Consolas"/>
              </a:rPr>
              <a:t> private String lastName;</a:t>
            </a:r>
            <a:endParaRPr>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t/>
            </a:r>
            <a:endParaRPr>
              <a:solidFill>
                <a:schemeClr val="dk1"/>
              </a:solidFill>
            </a:endParaRPr>
          </a:p>
          <a:p>
            <a:pPr indent="-381000" lvl="0" marL="457200" rtl="0" algn="l">
              <a:lnSpc>
                <a:spcPct val="100000"/>
              </a:lnSpc>
              <a:spcBef>
                <a:spcPts val="0"/>
              </a:spcBef>
              <a:spcAft>
                <a:spcPts val="0"/>
              </a:spcAft>
              <a:buClr>
                <a:schemeClr val="dk1"/>
              </a:buClr>
              <a:buSzPts val="2400"/>
              <a:buFont typeface="Courier New"/>
              <a:buChar char="●"/>
            </a:pPr>
            <a:r>
              <a:rPr lang="en">
                <a:solidFill>
                  <a:schemeClr val="dk1"/>
                </a:solidFill>
              </a:rPr>
              <a:t>Specify column name if different from member variable name</a:t>
            </a:r>
            <a:endParaRPr>
              <a:solidFill>
                <a:schemeClr val="dk1"/>
              </a:solidFill>
            </a:endParaRPr>
          </a:p>
          <a:p>
            <a:pPr indent="0" lvl="0" marL="0" rtl="0" algn="l">
              <a:spcBef>
                <a:spcPts val="0"/>
              </a:spcBef>
              <a:spcAft>
                <a:spcPts val="0"/>
              </a:spcAft>
              <a:buNone/>
            </a:pPr>
            <a:r>
              <a:t/>
            </a:r>
            <a:endParaRPr/>
          </a:p>
        </p:txBody>
      </p:sp>
      <p:sp>
        <p:nvSpPr>
          <p:cNvPr id="304" name="Google Shape;304;p33"/>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05" name="Google Shape;305;p33"/>
          <p:cNvSpPr txBox="1"/>
          <p:nvPr/>
        </p:nvSpPr>
        <p:spPr>
          <a:xfrm>
            <a:off x="6888963" y="1351075"/>
            <a:ext cx="1059300" cy="32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first_name</a:t>
            </a:r>
            <a:endParaRPr/>
          </a:p>
        </p:txBody>
      </p:sp>
      <p:pic>
        <p:nvPicPr>
          <p:cNvPr id="306" name="Google Shape;306;p33"/>
          <p:cNvPicPr preferRelativeResize="0"/>
          <p:nvPr/>
        </p:nvPicPr>
        <p:blipFill>
          <a:blip r:embed="rId3">
            <a:alphaModFix/>
          </a:blip>
          <a:stretch>
            <a:fillRect/>
          </a:stretch>
        </p:blipFill>
        <p:spPr>
          <a:xfrm>
            <a:off x="6936600" y="1765326"/>
            <a:ext cx="935475" cy="2735150"/>
          </a:xfrm>
          <a:prstGeom prst="rect">
            <a:avLst/>
          </a:prstGeom>
          <a:noFill/>
          <a:ln>
            <a:noFill/>
          </a:ln>
        </p:spPr>
      </p:pic>
      <p:pic>
        <p:nvPicPr>
          <p:cNvPr id="307" name="Google Shape;307;p33"/>
          <p:cNvPicPr preferRelativeResize="0"/>
          <p:nvPr/>
        </p:nvPicPr>
        <p:blipFill>
          <a:blip r:embed="rId4">
            <a:alphaModFix/>
          </a:blip>
          <a:stretch>
            <a:fillRect/>
          </a:stretch>
        </p:blipFill>
        <p:spPr>
          <a:xfrm>
            <a:off x="8085875" y="1765325"/>
            <a:ext cx="935475" cy="2657801"/>
          </a:xfrm>
          <a:prstGeom prst="rect">
            <a:avLst/>
          </a:prstGeom>
          <a:noFill/>
          <a:ln>
            <a:noFill/>
          </a:ln>
        </p:spPr>
      </p:pic>
      <p:sp>
        <p:nvSpPr>
          <p:cNvPr id="308" name="Google Shape;308;p33"/>
          <p:cNvSpPr txBox="1"/>
          <p:nvPr/>
        </p:nvSpPr>
        <p:spPr>
          <a:xfrm>
            <a:off x="8038038" y="1351075"/>
            <a:ext cx="1059300" cy="32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last</a:t>
            </a:r>
            <a:r>
              <a:rPr lang="en"/>
              <a:t>_name</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2" name="Shape 312"/>
        <p:cNvGrpSpPr/>
        <p:nvPr/>
      </p:nvGrpSpPr>
      <p:grpSpPr>
        <a:xfrm>
          <a:off x="0" y="0"/>
          <a:ext cx="0" cy="0"/>
          <a:chOff x="0" y="0"/>
          <a:chExt cx="0" cy="0"/>
        </a:xfrm>
      </p:grpSpPr>
      <p:sp>
        <p:nvSpPr>
          <p:cNvPr id="313" name="Google Shape;313;p34"/>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Getters, setters</a:t>
            </a:r>
            <a:endParaRPr/>
          </a:p>
          <a:p>
            <a:pPr indent="0" lvl="0" marL="0" rtl="0" algn="l">
              <a:spcBef>
                <a:spcPts val="0"/>
              </a:spcBef>
              <a:spcAft>
                <a:spcPts val="0"/>
              </a:spcAft>
              <a:buNone/>
            </a:pPr>
            <a:r>
              <a:t/>
            </a:r>
            <a:endParaRPr/>
          </a:p>
        </p:txBody>
      </p:sp>
      <p:sp>
        <p:nvSpPr>
          <p:cNvPr id="314" name="Google Shape;314;p34"/>
          <p:cNvSpPr txBox="1"/>
          <p:nvPr>
            <p:ph idx="1" type="body"/>
          </p:nvPr>
        </p:nvSpPr>
        <p:spPr>
          <a:xfrm>
            <a:off x="311700" y="1106325"/>
            <a:ext cx="8520600" cy="34485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solidFill>
                  <a:schemeClr val="dk1"/>
                </a:solidFill>
              </a:rPr>
              <a:t>Every field that's stored in the database must </a:t>
            </a:r>
            <a:endParaRPr>
              <a:solidFill>
                <a:schemeClr val="dk1"/>
              </a:solidFill>
            </a:endParaRPr>
          </a:p>
          <a:p>
            <a:pPr indent="0" lvl="0" marL="0" rtl="0" algn="l">
              <a:lnSpc>
                <a:spcPct val="100000"/>
              </a:lnSpc>
              <a:spcBef>
                <a:spcPts val="0"/>
              </a:spcBef>
              <a:spcAft>
                <a:spcPts val="0"/>
              </a:spcAft>
              <a:buNone/>
            </a:pPr>
            <a:r>
              <a:t/>
            </a:r>
            <a:endParaRPr>
              <a:solidFill>
                <a:schemeClr val="dk1"/>
              </a:solidFill>
            </a:endParaRPr>
          </a:p>
          <a:p>
            <a:pPr indent="-381000" lvl="0" marL="457200" rtl="0" algn="l">
              <a:lnSpc>
                <a:spcPct val="100000"/>
              </a:lnSpc>
              <a:spcBef>
                <a:spcPts val="0"/>
              </a:spcBef>
              <a:spcAft>
                <a:spcPts val="0"/>
              </a:spcAft>
              <a:buClr>
                <a:schemeClr val="dk1"/>
              </a:buClr>
              <a:buSzPts val="2400"/>
              <a:buChar char="●"/>
            </a:pPr>
            <a:r>
              <a:rPr lang="en">
                <a:solidFill>
                  <a:schemeClr val="dk1"/>
                </a:solidFill>
              </a:rPr>
              <a:t>be public </a:t>
            </a:r>
            <a:endParaRPr>
              <a:solidFill>
                <a:schemeClr val="dk1"/>
              </a:solidFill>
            </a:endParaRPr>
          </a:p>
          <a:p>
            <a:pPr indent="0" lvl="0" marL="0" rtl="0" algn="l">
              <a:lnSpc>
                <a:spcPct val="100000"/>
              </a:lnSpc>
              <a:spcBef>
                <a:spcPts val="0"/>
              </a:spcBef>
              <a:spcAft>
                <a:spcPts val="0"/>
              </a:spcAft>
              <a:buNone/>
            </a:pPr>
            <a:r>
              <a:t/>
            </a:r>
            <a:endParaRPr>
              <a:solidFill>
                <a:schemeClr val="dk1"/>
              </a:solidFill>
            </a:endParaRPr>
          </a:p>
          <a:p>
            <a:pPr indent="0" lvl="0" marL="0" rtl="0" algn="l">
              <a:lnSpc>
                <a:spcPct val="100000"/>
              </a:lnSpc>
              <a:spcBef>
                <a:spcPts val="0"/>
              </a:spcBef>
              <a:spcAft>
                <a:spcPts val="0"/>
              </a:spcAft>
              <a:buNone/>
            </a:pPr>
            <a:r>
              <a:rPr lang="en">
                <a:solidFill>
                  <a:schemeClr val="dk1"/>
                </a:solidFill>
              </a:rPr>
              <a:t>OR</a:t>
            </a:r>
            <a:endParaRPr>
              <a:solidFill>
                <a:schemeClr val="dk1"/>
              </a:solidFill>
            </a:endParaRPr>
          </a:p>
          <a:p>
            <a:pPr indent="0" lvl="0" marL="0" rtl="0" algn="l">
              <a:lnSpc>
                <a:spcPct val="100000"/>
              </a:lnSpc>
              <a:spcBef>
                <a:spcPts val="0"/>
              </a:spcBef>
              <a:spcAft>
                <a:spcPts val="0"/>
              </a:spcAft>
              <a:buNone/>
            </a:pPr>
            <a:r>
              <a:t/>
            </a:r>
            <a:endParaRPr>
              <a:solidFill>
                <a:schemeClr val="dk1"/>
              </a:solidFill>
            </a:endParaRPr>
          </a:p>
          <a:p>
            <a:pPr indent="-381000" lvl="0" marL="457200" rtl="0" algn="l">
              <a:lnSpc>
                <a:spcPct val="100000"/>
              </a:lnSpc>
              <a:spcBef>
                <a:spcPts val="0"/>
              </a:spcBef>
              <a:spcAft>
                <a:spcPts val="0"/>
              </a:spcAft>
              <a:buClr>
                <a:schemeClr val="dk1"/>
              </a:buClr>
              <a:buSzPts val="2400"/>
              <a:buChar char="●"/>
            </a:pPr>
            <a:r>
              <a:rPr lang="en">
                <a:solidFill>
                  <a:schemeClr val="dk1"/>
                </a:solidFill>
              </a:rPr>
              <a:t>have a "getter" method </a:t>
            </a:r>
            <a:endParaRPr>
              <a:solidFill>
                <a:schemeClr val="dk1"/>
              </a:solidFill>
            </a:endParaRPr>
          </a:p>
          <a:p>
            <a:pPr indent="0" lvl="0" marL="0" rtl="0" algn="l">
              <a:lnSpc>
                <a:spcPct val="100000"/>
              </a:lnSpc>
              <a:spcBef>
                <a:spcPts val="0"/>
              </a:spcBef>
              <a:spcAft>
                <a:spcPts val="0"/>
              </a:spcAft>
              <a:buNone/>
            </a:pPr>
            <a:r>
              <a:t/>
            </a:r>
            <a:endParaRPr>
              <a:solidFill>
                <a:schemeClr val="dk1"/>
              </a:solidFill>
            </a:endParaRPr>
          </a:p>
          <a:p>
            <a:pPr indent="0" lvl="0" marL="457200" rtl="0" algn="l">
              <a:lnSpc>
                <a:spcPct val="100000"/>
              </a:lnSpc>
              <a:spcBef>
                <a:spcPts val="0"/>
              </a:spcBef>
              <a:spcAft>
                <a:spcPts val="0"/>
              </a:spcAft>
              <a:buNone/>
            </a:pPr>
            <a:r>
              <a:rPr lang="en">
                <a:solidFill>
                  <a:schemeClr val="dk1"/>
                </a:solidFill>
              </a:rPr>
              <a:t>… so that Room can access it</a:t>
            </a:r>
            <a:endParaRPr/>
          </a:p>
        </p:txBody>
      </p:sp>
      <p:sp>
        <p:nvSpPr>
          <p:cNvPr id="315" name="Google Shape;315;p34"/>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16" name="Google Shape;316;p34"/>
          <p:cNvPicPr preferRelativeResize="0"/>
          <p:nvPr/>
        </p:nvPicPr>
        <p:blipFill>
          <a:blip r:embed="rId3">
            <a:alphaModFix/>
          </a:blip>
          <a:stretch>
            <a:fillRect/>
          </a:stretch>
        </p:blipFill>
        <p:spPr>
          <a:xfrm>
            <a:off x="5979075" y="1705926"/>
            <a:ext cx="2701325" cy="2737250"/>
          </a:xfrm>
          <a:prstGeom prst="rect">
            <a:avLst/>
          </a:prstGeom>
          <a:noFill/>
          <a:ln cap="flat" cmpd="sng" w="9525">
            <a:solidFill>
              <a:srgbClr val="666666"/>
            </a:solidFill>
            <a:prstDash val="solid"/>
            <a:round/>
            <a:headEnd len="sm" w="sm" type="none"/>
            <a:tailEnd len="sm" w="sm" type="none"/>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0" name="Shape 320"/>
        <p:cNvGrpSpPr/>
        <p:nvPr/>
      </p:nvGrpSpPr>
      <p:grpSpPr>
        <a:xfrm>
          <a:off x="0" y="0"/>
          <a:ext cx="0" cy="0"/>
          <a:chOff x="0" y="0"/>
          <a:chExt cx="0" cy="0"/>
        </a:xfrm>
      </p:grpSpPr>
      <p:sp>
        <p:nvSpPr>
          <p:cNvPr id="321" name="Google Shape;321;p35"/>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Relationships</a:t>
            </a:r>
            <a:endParaRPr/>
          </a:p>
          <a:p>
            <a:pPr indent="0" lvl="0" marL="0" rtl="0" algn="l">
              <a:spcBef>
                <a:spcPts val="0"/>
              </a:spcBef>
              <a:spcAft>
                <a:spcPts val="0"/>
              </a:spcAft>
              <a:buNone/>
            </a:pPr>
            <a:r>
              <a:t/>
            </a:r>
            <a:endParaRPr/>
          </a:p>
        </p:txBody>
      </p:sp>
      <p:sp>
        <p:nvSpPr>
          <p:cNvPr id="322" name="Google Shape;322;p35"/>
          <p:cNvSpPr txBox="1"/>
          <p:nvPr>
            <p:ph idx="1" type="body"/>
          </p:nvPr>
        </p:nvSpPr>
        <p:spPr>
          <a:xfrm>
            <a:off x="311700" y="1235300"/>
            <a:ext cx="4755900" cy="312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Use </a:t>
            </a:r>
            <a:r>
              <a:rPr lang="en">
                <a:solidFill>
                  <a:schemeClr val="dk1"/>
                </a:solidFill>
                <a:latin typeface="Consolas"/>
                <a:ea typeface="Consolas"/>
                <a:cs typeface="Consolas"/>
                <a:sym typeface="Consolas"/>
              </a:rPr>
              <a:t>@Relation</a:t>
            </a:r>
            <a:r>
              <a:rPr lang="en">
                <a:solidFill>
                  <a:schemeClr val="dk1"/>
                </a:solidFill>
              </a:rPr>
              <a:t> annotation to define related entities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a:solidFill>
                  <a:schemeClr val="dk1"/>
                </a:solidFill>
                <a:highlight>
                  <a:srgbClr val="FFFFFF"/>
                </a:highlight>
              </a:rPr>
              <a:t>Queries fetch all the returned object's relations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p>
        </p:txBody>
      </p:sp>
      <p:sp>
        <p:nvSpPr>
          <p:cNvPr id="323" name="Google Shape;323;p35"/>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aphicFrame>
        <p:nvGraphicFramePr>
          <p:cNvPr id="324" name="Google Shape;324;p35"/>
          <p:cNvGraphicFramePr/>
          <p:nvPr/>
        </p:nvGraphicFramePr>
        <p:xfrm>
          <a:off x="5455000" y="1396075"/>
          <a:ext cx="3000000" cy="3000000"/>
        </p:xfrm>
        <a:graphic>
          <a:graphicData uri="http://schemas.openxmlformats.org/drawingml/2006/table">
            <a:tbl>
              <a:tblPr>
                <a:noFill/>
                <a:tableStyleId>{3B6AB907-4272-458C-8EE4-C8419ADFFD6C}</a:tableStyleId>
              </a:tblPr>
              <a:tblGrid>
                <a:gridCol w="1260550"/>
                <a:gridCol w="1260550"/>
              </a:tblGrid>
              <a:tr h="284150">
                <a:tc>
                  <a:txBody>
                    <a:bodyPr/>
                    <a:lstStyle/>
                    <a:p>
                      <a:pPr indent="0" lvl="0" marL="0" rtl="0" algn="l">
                        <a:spcBef>
                          <a:spcPts val="0"/>
                        </a:spcBef>
                        <a:spcAft>
                          <a:spcPts val="0"/>
                        </a:spcAft>
                        <a:buNone/>
                      </a:pPr>
                      <a:r>
                        <a:rPr lang="en">
                          <a:latin typeface="Roboto"/>
                          <a:ea typeface="Roboto"/>
                          <a:cs typeface="Roboto"/>
                          <a:sym typeface="Roboto"/>
                        </a:rPr>
                        <a:t>id</a:t>
                      </a:r>
                      <a:endParaRPr>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309450">
                <a:tc>
                  <a:txBody>
                    <a:bodyPr/>
                    <a:lstStyle/>
                    <a:p>
                      <a:pPr indent="0" lvl="0" marL="0" rtl="0" algn="l">
                        <a:spcBef>
                          <a:spcPts val="0"/>
                        </a:spcBef>
                        <a:spcAft>
                          <a:spcPts val="0"/>
                        </a:spcAft>
                        <a:buNone/>
                      </a:pPr>
                      <a:r>
                        <a:rPr lang="en">
                          <a:latin typeface="Roboto"/>
                          <a:ea typeface="Roboto"/>
                          <a:cs typeface="Roboto"/>
                          <a:sym typeface="Roboto"/>
                        </a:rPr>
                        <a:t>name</a:t>
                      </a:r>
                      <a:endParaRPr>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298550">
                <a:tc>
                  <a:txBody>
                    <a:bodyPr/>
                    <a:lstStyle/>
                    <a:p>
                      <a:pPr indent="0" lvl="0" marL="0" rtl="0" algn="l">
                        <a:spcBef>
                          <a:spcPts val="0"/>
                        </a:spcBef>
                        <a:spcAft>
                          <a:spcPts val="0"/>
                        </a:spcAft>
                        <a:buNone/>
                      </a:pPr>
                      <a:r>
                        <a:rPr lang="en">
                          <a:latin typeface="Roboto"/>
                          <a:ea typeface="Roboto"/>
                          <a:cs typeface="Roboto"/>
                          <a:sym typeface="Roboto"/>
                        </a:rPr>
                        <a:t>pet</a:t>
                      </a:r>
                      <a:endParaRPr>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bl>
          </a:graphicData>
        </a:graphic>
      </p:graphicFrame>
      <p:sp>
        <p:nvSpPr>
          <p:cNvPr id="325" name="Google Shape;325;p35"/>
          <p:cNvSpPr txBox="1"/>
          <p:nvPr/>
        </p:nvSpPr>
        <p:spPr>
          <a:xfrm>
            <a:off x="5366700" y="962600"/>
            <a:ext cx="1636800" cy="2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Roboto"/>
                <a:ea typeface="Roboto"/>
                <a:cs typeface="Roboto"/>
                <a:sym typeface="Roboto"/>
              </a:rPr>
              <a:t>users table</a:t>
            </a:r>
            <a:endParaRPr b="1" sz="1800">
              <a:latin typeface="Roboto"/>
              <a:ea typeface="Roboto"/>
              <a:cs typeface="Roboto"/>
              <a:sym typeface="Roboto"/>
            </a:endParaRPr>
          </a:p>
        </p:txBody>
      </p:sp>
      <p:sp>
        <p:nvSpPr>
          <p:cNvPr id="326" name="Google Shape;326;p35"/>
          <p:cNvSpPr txBox="1"/>
          <p:nvPr/>
        </p:nvSpPr>
        <p:spPr>
          <a:xfrm>
            <a:off x="5366700" y="2968800"/>
            <a:ext cx="1636800" cy="2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Roboto"/>
                <a:ea typeface="Roboto"/>
                <a:cs typeface="Roboto"/>
                <a:sym typeface="Roboto"/>
              </a:rPr>
              <a:t>pets table</a:t>
            </a:r>
            <a:endParaRPr b="1" sz="1800">
              <a:latin typeface="Roboto"/>
              <a:ea typeface="Roboto"/>
              <a:cs typeface="Roboto"/>
              <a:sym typeface="Roboto"/>
            </a:endParaRPr>
          </a:p>
        </p:txBody>
      </p:sp>
      <p:graphicFrame>
        <p:nvGraphicFramePr>
          <p:cNvPr id="327" name="Google Shape;327;p35"/>
          <p:cNvGraphicFramePr/>
          <p:nvPr/>
        </p:nvGraphicFramePr>
        <p:xfrm>
          <a:off x="5455000" y="3377275"/>
          <a:ext cx="3000000" cy="3000000"/>
        </p:xfrm>
        <a:graphic>
          <a:graphicData uri="http://schemas.openxmlformats.org/drawingml/2006/table">
            <a:tbl>
              <a:tblPr>
                <a:noFill/>
                <a:tableStyleId>{3B6AB907-4272-458C-8EE4-C8419ADFFD6C}</a:tableStyleId>
              </a:tblPr>
              <a:tblGrid>
                <a:gridCol w="1260550"/>
                <a:gridCol w="1260550"/>
              </a:tblGrid>
              <a:tr h="320350">
                <a:tc>
                  <a:txBody>
                    <a:bodyPr/>
                    <a:lstStyle/>
                    <a:p>
                      <a:pPr indent="0" lvl="0" marL="0" rtl="0" algn="l">
                        <a:spcBef>
                          <a:spcPts val="0"/>
                        </a:spcBef>
                        <a:spcAft>
                          <a:spcPts val="0"/>
                        </a:spcAft>
                        <a:buNone/>
                      </a:pPr>
                      <a:r>
                        <a:rPr lang="en">
                          <a:latin typeface="Roboto"/>
                          <a:ea typeface="Roboto"/>
                          <a:cs typeface="Roboto"/>
                          <a:sym typeface="Roboto"/>
                        </a:rPr>
                        <a:t>id</a:t>
                      </a:r>
                      <a:endParaRPr>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309450">
                <a:tc>
                  <a:txBody>
                    <a:bodyPr/>
                    <a:lstStyle/>
                    <a:p>
                      <a:pPr indent="0" lvl="0" marL="0" rtl="0" algn="l">
                        <a:spcBef>
                          <a:spcPts val="0"/>
                        </a:spcBef>
                        <a:spcAft>
                          <a:spcPts val="0"/>
                        </a:spcAft>
                        <a:buNone/>
                      </a:pPr>
                      <a:r>
                        <a:rPr lang="en">
                          <a:latin typeface="Roboto"/>
                          <a:ea typeface="Roboto"/>
                          <a:cs typeface="Roboto"/>
                          <a:sym typeface="Roboto"/>
                        </a:rPr>
                        <a:t>name</a:t>
                      </a:r>
                      <a:endParaRPr>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298550">
                <a:tc>
                  <a:txBody>
                    <a:bodyPr/>
                    <a:lstStyle/>
                    <a:p>
                      <a:pPr indent="0" lvl="0" marL="0" rtl="0" algn="l">
                        <a:spcBef>
                          <a:spcPts val="0"/>
                        </a:spcBef>
                        <a:spcAft>
                          <a:spcPts val="0"/>
                        </a:spcAft>
                        <a:buNone/>
                      </a:pPr>
                      <a:r>
                        <a:rPr lang="en">
                          <a:latin typeface="Roboto"/>
                          <a:ea typeface="Roboto"/>
                          <a:cs typeface="Roboto"/>
                          <a:sym typeface="Roboto"/>
                        </a:rPr>
                        <a:t>owner</a:t>
                      </a:r>
                      <a:endParaRPr>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bl>
          </a:graphicData>
        </a:graphic>
      </p:graphicFrame>
      <p:pic>
        <p:nvPicPr>
          <p:cNvPr id="328" name="Google Shape;328;p35"/>
          <p:cNvPicPr preferRelativeResize="0"/>
          <p:nvPr/>
        </p:nvPicPr>
        <p:blipFill>
          <a:blip r:embed="rId3">
            <a:alphaModFix/>
          </a:blip>
          <a:stretch>
            <a:fillRect/>
          </a:stretch>
        </p:blipFill>
        <p:spPr>
          <a:xfrm>
            <a:off x="7003500" y="1903240"/>
            <a:ext cx="1926625" cy="2240959"/>
          </a:xfrm>
          <a:prstGeom prst="rect">
            <a:avLst/>
          </a:prstGeom>
          <a:noFill/>
          <a:ln>
            <a:noFill/>
          </a:ln>
        </p:spPr>
      </p:pic>
      <p:cxnSp>
        <p:nvCxnSpPr>
          <p:cNvPr id="329" name="Google Shape;329;p35"/>
          <p:cNvCxnSpPr/>
          <p:nvPr/>
        </p:nvCxnSpPr>
        <p:spPr>
          <a:xfrm>
            <a:off x="6715125" y="2623200"/>
            <a:ext cx="10200" cy="740700"/>
          </a:xfrm>
          <a:prstGeom prst="straightConnector1">
            <a:avLst/>
          </a:prstGeom>
          <a:noFill/>
          <a:ln cap="flat" cmpd="sng" w="28575">
            <a:solidFill>
              <a:srgbClr val="FF9900"/>
            </a:solidFill>
            <a:prstDash val="solid"/>
            <a:round/>
            <a:headEnd len="med" w="med" type="triangle"/>
            <a:tailEnd len="med" w="med" type="triangle"/>
          </a:ln>
        </p:spPr>
      </p:cxn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3" name="Shape 333"/>
        <p:cNvGrpSpPr/>
        <p:nvPr/>
      </p:nvGrpSpPr>
      <p:grpSpPr>
        <a:xfrm>
          <a:off x="0" y="0"/>
          <a:ext cx="0" cy="0"/>
          <a:chOff x="0" y="0"/>
          <a:chExt cx="0" cy="0"/>
        </a:xfrm>
      </p:grpSpPr>
      <p:sp>
        <p:nvSpPr>
          <p:cNvPr id="334" name="Google Shape;334;p36"/>
          <p:cNvSpPr txBox="1"/>
          <p:nvPr>
            <p:ph idx="1" type="body"/>
          </p:nvPr>
        </p:nvSpPr>
        <p:spPr>
          <a:xfrm>
            <a:off x="311700" y="119029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For more annotations, see </a:t>
            </a:r>
            <a:r>
              <a:rPr lang="en" u="sng">
                <a:solidFill>
                  <a:srgbClr val="1155CC"/>
                </a:solidFill>
                <a:hlinkClick r:id="rId3"/>
              </a:rPr>
              <a:t>Room package summary reference</a:t>
            </a:r>
            <a:endParaRPr/>
          </a:p>
        </p:txBody>
      </p:sp>
      <p:sp>
        <p:nvSpPr>
          <p:cNvPr id="335" name="Google Shape;335;p36"/>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36" name="Google Shape;336;p36"/>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Many more annotations</a:t>
            </a:r>
            <a:endParaRPr/>
          </a:p>
        </p:txBody>
      </p:sp>
      <p:pic>
        <p:nvPicPr>
          <p:cNvPr id="337" name="Google Shape;337;p36"/>
          <p:cNvPicPr preferRelativeResize="0"/>
          <p:nvPr/>
        </p:nvPicPr>
        <p:blipFill>
          <a:blip r:embed="rId4">
            <a:alphaModFix/>
          </a:blip>
          <a:stretch>
            <a:fillRect/>
          </a:stretch>
        </p:blipFill>
        <p:spPr>
          <a:xfrm>
            <a:off x="5443200" y="1098495"/>
            <a:ext cx="3429000" cy="3362325"/>
          </a:xfrm>
          <a:prstGeom prst="rect">
            <a:avLst/>
          </a:prstGeom>
          <a:noFill/>
          <a:ln cap="flat" cmpd="sng" w="9525">
            <a:solidFill>
              <a:srgbClr val="039BE5"/>
            </a:solidFill>
            <a:prstDash val="solid"/>
            <a:round/>
            <a:headEnd len="sm" w="sm" type="none"/>
            <a:tailEnd len="sm" w="sm" type="none"/>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1" name="Shape 341"/>
        <p:cNvGrpSpPr/>
        <p:nvPr/>
      </p:nvGrpSpPr>
      <p:grpSpPr>
        <a:xfrm>
          <a:off x="0" y="0"/>
          <a:ext cx="0" cy="0"/>
          <a:chOff x="0" y="0"/>
          <a:chExt cx="0" cy="0"/>
        </a:xfrm>
      </p:grpSpPr>
      <p:sp>
        <p:nvSpPr>
          <p:cNvPr id="342" name="Google Shape;342;p37"/>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Data access object (DAO)</a:t>
            </a:r>
            <a:endParaRPr/>
          </a:p>
        </p:txBody>
      </p:sp>
      <p:sp>
        <p:nvSpPr>
          <p:cNvPr id="343" name="Google Shape;343;p37"/>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0000"/>
              </a:solidFill>
            </a:endParaRPr>
          </a:p>
        </p:txBody>
      </p:sp>
      <p:sp>
        <p:nvSpPr>
          <p:cNvPr id="344" name="Google Shape;344;p37"/>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45" name="Google Shape;345;p37"/>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solidFill>
                <a:srgbClr val="000000"/>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9" name="Shape 349"/>
        <p:cNvGrpSpPr/>
        <p:nvPr/>
      </p:nvGrpSpPr>
      <p:grpSpPr>
        <a:xfrm>
          <a:off x="0" y="0"/>
          <a:ext cx="0" cy="0"/>
          <a:chOff x="0" y="0"/>
          <a:chExt cx="0" cy="0"/>
        </a:xfrm>
      </p:grpSpPr>
      <p:sp>
        <p:nvSpPr>
          <p:cNvPr id="350" name="Google Shape;350;p38"/>
          <p:cNvSpPr/>
          <p:nvPr/>
        </p:nvSpPr>
        <p:spPr>
          <a:xfrm>
            <a:off x="5241150" y="1415250"/>
            <a:ext cx="3903000" cy="2050800"/>
          </a:xfrm>
          <a:prstGeom prst="rect">
            <a:avLst/>
          </a:prstGeom>
          <a:solidFill>
            <a:srgbClr val="FFFFFF"/>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38"/>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Data access object</a:t>
            </a:r>
            <a:endParaRPr/>
          </a:p>
          <a:p>
            <a:pPr indent="0" lvl="0" marL="0" rtl="0" algn="l">
              <a:spcBef>
                <a:spcPts val="0"/>
              </a:spcBef>
              <a:spcAft>
                <a:spcPts val="0"/>
              </a:spcAft>
              <a:buNone/>
            </a:pPr>
            <a:r>
              <a:t/>
            </a:r>
            <a:endParaRPr/>
          </a:p>
        </p:txBody>
      </p:sp>
      <p:sp>
        <p:nvSpPr>
          <p:cNvPr id="352" name="Google Shape;352;p38"/>
          <p:cNvSpPr txBox="1"/>
          <p:nvPr>
            <p:ph idx="1" type="body"/>
          </p:nvPr>
        </p:nvSpPr>
        <p:spPr>
          <a:xfrm>
            <a:off x="311700" y="1030125"/>
            <a:ext cx="4862700" cy="34485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a:solidFill>
                <a:schemeClr val="dk1"/>
              </a:solidFill>
            </a:endParaRPr>
          </a:p>
          <a:p>
            <a:pPr indent="0" lvl="0" marL="0" rtl="0" algn="l">
              <a:lnSpc>
                <a:spcPct val="100000"/>
              </a:lnSpc>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rgbClr val="000000"/>
                </a:solidFill>
                <a:highlight>
                  <a:srgbClr val="FFFFFF"/>
                </a:highlight>
              </a:rPr>
              <a:t>Use </a:t>
            </a:r>
            <a:r>
              <a:rPr i="1" lang="en">
                <a:solidFill>
                  <a:schemeClr val="dk1"/>
                </a:solidFill>
                <a:highlight>
                  <a:schemeClr val="lt1"/>
                </a:highlight>
              </a:rPr>
              <a:t>data access objects</a:t>
            </a:r>
            <a:r>
              <a:rPr lang="en">
                <a:solidFill>
                  <a:schemeClr val="dk1"/>
                </a:solidFill>
                <a:highlight>
                  <a:schemeClr val="lt1"/>
                </a:highlight>
              </a:rPr>
              <a:t>, or DAOs, </a:t>
            </a:r>
            <a:r>
              <a:rPr lang="en">
                <a:solidFill>
                  <a:srgbClr val="000000"/>
                </a:solidFill>
                <a:highlight>
                  <a:srgbClr val="FFFFFF"/>
                </a:highlight>
              </a:rPr>
              <a:t>t</a:t>
            </a:r>
            <a:r>
              <a:rPr lang="en">
                <a:solidFill>
                  <a:srgbClr val="000000"/>
                </a:solidFill>
                <a:highlight>
                  <a:srgbClr val="FFFFFF"/>
                </a:highlight>
              </a:rPr>
              <a:t>o access app data using the </a:t>
            </a:r>
            <a:r>
              <a:rPr lang="en" u="sng">
                <a:solidFill>
                  <a:srgbClr val="039BE5"/>
                </a:solidFill>
                <a:highlight>
                  <a:srgbClr val="FFFFFF"/>
                </a:highlight>
                <a:hlinkClick r:id="rId3"/>
              </a:rPr>
              <a:t>Room persistence library</a:t>
            </a:r>
            <a:endParaRPr>
              <a:solidFill>
                <a:schemeClr val="dk1"/>
              </a:solidFill>
              <a:highlight>
                <a:srgbClr val="FFFFFF"/>
              </a:highlight>
            </a:endParaRPr>
          </a:p>
          <a:p>
            <a:pPr indent="0" lvl="0" marL="0" rtl="0" algn="l">
              <a:spcBef>
                <a:spcPts val="1000"/>
              </a:spcBef>
              <a:spcAft>
                <a:spcPts val="0"/>
              </a:spcAft>
              <a:buNone/>
            </a:pPr>
            <a:r>
              <a:t/>
            </a:r>
            <a:endParaRPr/>
          </a:p>
        </p:txBody>
      </p:sp>
      <p:sp>
        <p:nvSpPr>
          <p:cNvPr id="353" name="Google Shape;353;p38"/>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pSp>
        <p:nvGrpSpPr>
          <p:cNvPr id="354" name="Google Shape;354;p38"/>
          <p:cNvGrpSpPr/>
          <p:nvPr/>
        </p:nvGrpSpPr>
        <p:grpSpPr>
          <a:xfrm>
            <a:off x="5470725" y="1661100"/>
            <a:ext cx="3993925" cy="1670100"/>
            <a:chOff x="5470725" y="213300"/>
            <a:chExt cx="3993925" cy="1670100"/>
          </a:xfrm>
        </p:grpSpPr>
        <p:grpSp>
          <p:nvGrpSpPr>
            <p:cNvPr id="355" name="Google Shape;355;p38"/>
            <p:cNvGrpSpPr/>
            <p:nvPr/>
          </p:nvGrpSpPr>
          <p:grpSpPr>
            <a:xfrm>
              <a:off x="5470725" y="213300"/>
              <a:ext cx="3429900" cy="1670100"/>
              <a:chOff x="4982500" y="2857075"/>
              <a:chExt cx="3429900" cy="1670100"/>
            </a:xfrm>
          </p:grpSpPr>
          <p:sp>
            <p:nvSpPr>
              <p:cNvPr id="356" name="Google Shape;356;p38"/>
              <p:cNvSpPr/>
              <p:nvPr/>
            </p:nvSpPr>
            <p:spPr>
              <a:xfrm>
                <a:off x="4982500" y="3226975"/>
                <a:ext cx="3429900" cy="1300200"/>
              </a:xfrm>
              <a:prstGeom prst="roundRect">
                <a:avLst>
                  <a:gd fmla="val 16667" name="adj"/>
                </a:avLst>
              </a:prstGeom>
              <a:solidFill>
                <a:srgbClr val="EEEEEE"/>
              </a:solidFill>
              <a:ln cap="flat" cmpd="sng" w="28575">
                <a:solidFill>
                  <a:srgbClr val="595959"/>
                </a:solidFill>
                <a:prstDash val="solid"/>
                <a:round/>
                <a:headEnd len="sm" w="sm" type="none"/>
                <a:tailEnd len="sm" w="sm" type="none"/>
              </a:ln>
            </p:spPr>
            <p:txBody>
              <a:bodyPr anchorCtr="0" anchor="t" bIns="91425" lIns="91425" spcFirstLastPara="1" rIns="91425" wrap="square" tIns="91425">
                <a:noAutofit/>
              </a:bodyPr>
              <a:lstStyle/>
              <a:p>
                <a:pPr indent="0" lvl="0" marL="1828800" rtl="0" algn="l">
                  <a:spcBef>
                    <a:spcPts val="0"/>
                  </a:spcBef>
                  <a:spcAft>
                    <a:spcPts val="0"/>
                  </a:spcAft>
                  <a:buNone/>
                </a:pPr>
                <a:r>
                  <a:rPr lang="en" sz="1200">
                    <a:solidFill>
                      <a:srgbClr val="404040"/>
                    </a:solidFill>
                  </a:rPr>
                  <a:t>RoomDatabase</a:t>
                </a:r>
                <a:endParaRPr sz="1200">
                  <a:solidFill>
                    <a:srgbClr val="404040"/>
                  </a:solidFill>
                </a:endParaRPr>
              </a:p>
            </p:txBody>
          </p:sp>
          <p:sp>
            <p:nvSpPr>
              <p:cNvPr id="357" name="Google Shape;357;p38"/>
              <p:cNvSpPr/>
              <p:nvPr/>
            </p:nvSpPr>
            <p:spPr>
              <a:xfrm>
                <a:off x="5223325" y="3909175"/>
                <a:ext cx="812700" cy="541800"/>
              </a:xfrm>
              <a:prstGeom prst="flowChartMagneticDisk">
                <a:avLst/>
              </a:prstGeom>
              <a:solidFill>
                <a:srgbClr val="EEEEEE"/>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1200">
                    <a:solidFill>
                      <a:srgbClr val="404040"/>
                    </a:solidFill>
                  </a:rPr>
                  <a:t>SQLite</a:t>
                </a:r>
                <a:endParaRPr sz="1200">
                  <a:solidFill>
                    <a:srgbClr val="404040"/>
                  </a:solidFill>
                </a:endParaRPr>
              </a:p>
            </p:txBody>
          </p:sp>
          <p:sp>
            <p:nvSpPr>
              <p:cNvPr id="358" name="Google Shape;358;p38"/>
              <p:cNvSpPr/>
              <p:nvPr/>
            </p:nvSpPr>
            <p:spPr>
              <a:xfrm>
                <a:off x="6257925" y="3861175"/>
                <a:ext cx="1884000" cy="647400"/>
              </a:xfrm>
              <a:prstGeom prst="rect">
                <a:avLst/>
              </a:prstGeom>
              <a:solidFill>
                <a:srgbClr val="FF99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38"/>
              <p:cNvSpPr/>
              <p:nvPr/>
            </p:nvSpPr>
            <p:spPr>
              <a:xfrm>
                <a:off x="6309950" y="3909775"/>
                <a:ext cx="1776900" cy="540600"/>
              </a:xfrm>
              <a:prstGeom prst="roundRect">
                <a:avLst>
                  <a:gd fmla="val 16667" name="adj"/>
                </a:avLst>
              </a:prstGeom>
              <a:solidFill>
                <a:srgbClr val="D9D9D9"/>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DAO</a:t>
                </a:r>
                <a:endParaRPr sz="1200"/>
              </a:p>
            </p:txBody>
          </p:sp>
          <p:grpSp>
            <p:nvGrpSpPr>
              <p:cNvPr id="360" name="Google Shape;360;p38"/>
              <p:cNvGrpSpPr/>
              <p:nvPr/>
            </p:nvGrpSpPr>
            <p:grpSpPr>
              <a:xfrm>
                <a:off x="5110163" y="3415088"/>
                <a:ext cx="1039025" cy="364875"/>
                <a:chOff x="5273675" y="941275"/>
                <a:chExt cx="1039025" cy="364875"/>
              </a:xfrm>
            </p:grpSpPr>
            <p:sp>
              <p:nvSpPr>
                <p:cNvPr id="361" name="Google Shape;361;p38"/>
                <p:cNvSpPr/>
                <p:nvPr/>
              </p:nvSpPr>
              <p:spPr>
                <a:xfrm>
                  <a:off x="5273675" y="941275"/>
                  <a:ext cx="854400" cy="240300"/>
                </a:xfrm>
                <a:prstGeom prst="roundRect">
                  <a:avLst>
                    <a:gd fmla="val 16667" name="adj"/>
                  </a:avLst>
                </a:prstGeom>
                <a:solidFill>
                  <a:srgbClr val="CCCCCC"/>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404040"/>
                      </a:solidFill>
                    </a:rPr>
                    <a:t>LiveData</a:t>
                  </a:r>
                  <a:endParaRPr sz="1200">
                    <a:solidFill>
                      <a:srgbClr val="404040"/>
                    </a:solidFill>
                  </a:endParaRPr>
                </a:p>
              </p:txBody>
            </p:sp>
            <p:sp>
              <p:nvSpPr>
                <p:cNvPr id="362" name="Google Shape;362;p38"/>
                <p:cNvSpPr/>
                <p:nvPr/>
              </p:nvSpPr>
              <p:spPr>
                <a:xfrm>
                  <a:off x="5359325" y="1000200"/>
                  <a:ext cx="854400" cy="240300"/>
                </a:xfrm>
                <a:prstGeom prst="roundRect">
                  <a:avLst>
                    <a:gd fmla="val 16667" name="adj"/>
                  </a:avLst>
                </a:prstGeom>
                <a:solidFill>
                  <a:srgbClr val="CCCCCC"/>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404040"/>
                      </a:solidFill>
                    </a:rPr>
                    <a:t>LiveData</a:t>
                  </a:r>
                  <a:endParaRPr sz="1200">
                    <a:solidFill>
                      <a:srgbClr val="404040"/>
                    </a:solidFill>
                  </a:endParaRPr>
                </a:p>
              </p:txBody>
            </p:sp>
            <p:sp>
              <p:nvSpPr>
                <p:cNvPr id="363" name="Google Shape;363;p38"/>
                <p:cNvSpPr/>
                <p:nvPr/>
              </p:nvSpPr>
              <p:spPr>
                <a:xfrm>
                  <a:off x="5458300" y="1065850"/>
                  <a:ext cx="854400" cy="240300"/>
                </a:xfrm>
                <a:prstGeom prst="roundRect">
                  <a:avLst>
                    <a:gd fmla="val 16667" name="adj"/>
                  </a:avLst>
                </a:prstGeom>
                <a:solidFill>
                  <a:srgbClr val="CCCCCC"/>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1200"/>
                    <a:t>Entity</a:t>
                  </a:r>
                  <a:endParaRPr sz="1200"/>
                </a:p>
              </p:txBody>
            </p:sp>
          </p:grpSp>
          <p:cxnSp>
            <p:nvCxnSpPr>
              <p:cNvPr id="364" name="Google Shape;364;p38"/>
              <p:cNvCxnSpPr/>
              <p:nvPr/>
            </p:nvCxnSpPr>
            <p:spPr>
              <a:xfrm>
                <a:off x="6705600" y="2857075"/>
                <a:ext cx="0" cy="1036200"/>
              </a:xfrm>
              <a:prstGeom prst="straightConnector1">
                <a:avLst/>
              </a:prstGeom>
              <a:noFill/>
              <a:ln cap="flat" cmpd="sng" w="19050">
                <a:solidFill>
                  <a:srgbClr val="515151"/>
                </a:solidFill>
                <a:prstDash val="solid"/>
                <a:round/>
                <a:headEnd len="med" w="med" type="none"/>
                <a:tailEnd len="med" w="med" type="triangle"/>
              </a:ln>
            </p:spPr>
          </p:cxnSp>
        </p:grpSp>
        <p:cxnSp>
          <p:nvCxnSpPr>
            <p:cNvPr id="365" name="Google Shape;365;p38"/>
            <p:cNvCxnSpPr/>
            <p:nvPr/>
          </p:nvCxnSpPr>
          <p:spPr>
            <a:xfrm rot="10800000">
              <a:off x="6488950" y="1526450"/>
              <a:ext cx="273900" cy="0"/>
            </a:xfrm>
            <a:prstGeom prst="straightConnector1">
              <a:avLst/>
            </a:prstGeom>
            <a:noFill/>
            <a:ln cap="flat" cmpd="sng" w="19050">
              <a:solidFill>
                <a:srgbClr val="515151"/>
              </a:solidFill>
              <a:prstDash val="solid"/>
              <a:round/>
              <a:headEnd len="med" w="med" type="none"/>
              <a:tailEnd len="med" w="med" type="triangle"/>
            </a:ln>
          </p:spPr>
        </p:cxnSp>
        <p:cxnSp>
          <p:nvCxnSpPr>
            <p:cNvPr id="366" name="Google Shape;366;p38"/>
            <p:cNvCxnSpPr/>
            <p:nvPr/>
          </p:nvCxnSpPr>
          <p:spPr>
            <a:xfrm rot="10800000">
              <a:off x="6488950" y="1678850"/>
              <a:ext cx="273900" cy="0"/>
            </a:xfrm>
            <a:prstGeom prst="straightConnector1">
              <a:avLst/>
            </a:prstGeom>
            <a:noFill/>
            <a:ln cap="flat" cmpd="sng" w="19050">
              <a:solidFill>
                <a:srgbClr val="515151"/>
              </a:solidFill>
              <a:prstDash val="solid"/>
              <a:round/>
              <a:headEnd len="med" w="med" type="triangle"/>
              <a:tailEnd len="med" w="med" type="none"/>
            </a:ln>
          </p:spPr>
        </p:cxnSp>
        <p:sp>
          <p:nvSpPr>
            <p:cNvPr id="367" name="Google Shape;367;p38"/>
            <p:cNvSpPr/>
            <p:nvPr/>
          </p:nvSpPr>
          <p:spPr>
            <a:xfrm rot="10800000">
              <a:off x="8603650" y="1409650"/>
              <a:ext cx="861000" cy="204300"/>
            </a:xfrm>
            <a:prstGeom prst="rightArrow">
              <a:avLst>
                <a:gd fmla="val 50000" name="adj1"/>
                <a:gd fmla="val 50000" name="adj2"/>
              </a:avLst>
            </a:prstGeom>
            <a:solidFill>
              <a:srgbClr val="FF99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1" name="Shape 371"/>
        <p:cNvGrpSpPr/>
        <p:nvPr/>
      </p:nvGrpSpPr>
      <p:grpSpPr>
        <a:xfrm>
          <a:off x="0" y="0"/>
          <a:ext cx="0" cy="0"/>
          <a:chOff x="0" y="0"/>
          <a:chExt cx="0" cy="0"/>
        </a:xfrm>
      </p:grpSpPr>
      <p:sp>
        <p:nvSpPr>
          <p:cNvPr id="372" name="Google Shape;372;p39"/>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Data access object</a:t>
            </a:r>
            <a:endParaRPr/>
          </a:p>
          <a:p>
            <a:pPr indent="0" lvl="0" marL="0" rtl="0" algn="l">
              <a:spcBef>
                <a:spcPts val="0"/>
              </a:spcBef>
              <a:spcAft>
                <a:spcPts val="0"/>
              </a:spcAft>
              <a:buNone/>
            </a:pPr>
            <a:r>
              <a:t/>
            </a:r>
            <a:endParaRPr/>
          </a:p>
        </p:txBody>
      </p:sp>
      <p:sp>
        <p:nvSpPr>
          <p:cNvPr id="373" name="Google Shape;373;p39"/>
          <p:cNvSpPr txBox="1"/>
          <p:nvPr>
            <p:ph idx="1" type="body"/>
          </p:nvPr>
        </p:nvSpPr>
        <p:spPr>
          <a:xfrm>
            <a:off x="311700" y="1030125"/>
            <a:ext cx="8520600" cy="34485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a:solidFill>
                <a:schemeClr val="dk1"/>
              </a:solidFill>
            </a:endParaRPr>
          </a:p>
          <a:p>
            <a:pPr indent="-381000" lvl="0" marL="457200" rtl="0" algn="l">
              <a:spcBef>
                <a:spcPts val="0"/>
              </a:spcBef>
              <a:spcAft>
                <a:spcPts val="0"/>
              </a:spcAft>
              <a:buClr>
                <a:schemeClr val="dk1"/>
              </a:buClr>
              <a:buSzPts val="2400"/>
              <a:buFont typeface="Courier New"/>
              <a:buChar char="●"/>
            </a:pPr>
            <a:r>
              <a:rPr lang="en">
                <a:solidFill>
                  <a:schemeClr val="dk1"/>
                </a:solidFill>
                <a:highlight>
                  <a:srgbClr val="FFFFFF"/>
                </a:highlight>
              </a:rPr>
              <a:t>DAO methods provide abstract access to the app's database</a:t>
            </a:r>
            <a:endParaRPr>
              <a:solidFill>
                <a:schemeClr val="dk1"/>
              </a:solidFill>
              <a:highlight>
                <a:srgbClr val="FFFFFF"/>
              </a:highlight>
            </a:endParaRPr>
          </a:p>
          <a:p>
            <a:pPr indent="-381000" lvl="0" marL="457200" rtl="0" algn="l">
              <a:spcBef>
                <a:spcPts val="1000"/>
              </a:spcBef>
              <a:spcAft>
                <a:spcPts val="0"/>
              </a:spcAft>
              <a:buClr>
                <a:schemeClr val="dk1"/>
              </a:buClr>
              <a:buSzPts val="2400"/>
              <a:buChar char="●"/>
            </a:pPr>
            <a:r>
              <a:rPr lang="en">
                <a:solidFill>
                  <a:schemeClr val="dk1"/>
                </a:solidFill>
                <a:highlight>
                  <a:srgbClr val="FFFFFF"/>
                </a:highlight>
              </a:rPr>
              <a:t>The data source for these methods are entity objects</a:t>
            </a:r>
            <a:endParaRPr>
              <a:solidFill>
                <a:schemeClr val="dk1"/>
              </a:solidFill>
              <a:highlight>
                <a:srgbClr val="FFFFFF"/>
              </a:highlight>
            </a:endParaRPr>
          </a:p>
          <a:p>
            <a:pPr indent="-381000" lvl="0" marL="457200" rtl="0" algn="l">
              <a:spcBef>
                <a:spcPts val="1000"/>
              </a:spcBef>
              <a:spcAft>
                <a:spcPts val="0"/>
              </a:spcAft>
              <a:buClr>
                <a:schemeClr val="dk1"/>
              </a:buClr>
              <a:buSzPts val="2400"/>
              <a:buChar char="●"/>
            </a:pPr>
            <a:r>
              <a:rPr lang="en">
                <a:solidFill>
                  <a:schemeClr val="dk1"/>
                </a:solidFill>
              </a:rPr>
              <a:t>DAO must be </a:t>
            </a:r>
            <a:r>
              <a:rPr lang="en">
                <a:solidFill>
                  <a:schemeClr val="dk1"/>
                </a:solidFill>
                <a:latin typeface="Consolas"/>
                <a:ea typeface="Consolas"/>
                <a:cs typeface="Consolas"/>
                <a:sym typeface="Consolas"/>
              </a:rPr>
              <a:t>interface</a:t>
            </a:r>
            <a:r>
              <a:rPr lang="en">
                <a:solidFill>
                  <a:schemeClr val="dk1"/>
                </a:solidFill>
              </a:rPr>
              <a:t> or </a:t>
            </a:r>
            <a:r>
              <a:rPr lang="en">
                <a:solidFill>
                  <a:schemeClr val="dk1"/>
                </a:solidFill>
                <a:latin typeface="Consolas"/>
                <a:ea typeface="Consolas"/>
                <a:cs typeface="Consolas"/>
                <a:sym typeface="Consolas"/>
              </a:rPr>
              <a:t>abstract</a:t>
            </a:r>
            <a:r>
              <a:rPr lang="en">
                <a:solidFill>
                  <a:schemeClr val="dk1"/>
                </a:solidFill>
              </a:rPr>
              <a:t> class</a:t>
            </a:r>
            <a:endParaRPr>
              <a:solidFill>
                <a:schemeClr val="dk1"/>
              </a:solidFill>
            </a:endParaRPr>
          </a:p>
          <a:p>
            <a:pPr indent="-381000" lvl="0" marL="457200" rtl="0" algn="l">
              <a:spcBef>
                <a:spcPts val="1000"/>
              </a:spcBef>
              <a:spcAft>
                <a:spcPts val="0"/>
              </a:spcAft>
              <a:buClr>
                <a:schemeClr val="dk1"/>
              </a:buClr>
              <a:buSzPts val="2400"/>
              <a:buChar char="●"/>
            </a:pPr>
            <a:r>
              <a:rPr lang="en">
                <a:solidFill>
                  <a:schemeClr val="dk1"/>
                </a:solidFill>
              </a:rPr>
              <a:t>Room uses DAO to create a clean API for your code</a:t>
            </a:r>
            <a:endParaRPr>
              <a:solidFill>
                <a:schemeClr val="dk1"/>
              </a:solidFill>
              <a:highlight>
                <a:srgbClr val="FFFFFF"/>
              </a:highlight>
            </a:endParaRPr>
          </a:p>
          <a:p>
            <a:pPr indent="0" lvl="0" marL="0" rtl="0" algn="l">
              <a:spcBef>
                <a:spcPts val="0"/>
              </a:spcBef>
              <a:spcAft>
                <a:spcPts val="0"/>
              </a:spcAft>
              <a:buNone/>
            </a:pPr>
            <a:r>
              <a:t/>
            </a:r>
            <a:endParaRPr/>
          </a:p>
        </p:txBody>
      </p:sp>
      <p:sp>
        <p:nvSpPr>
          <p:cNvPr id="374" name="Google Shape;374;p39"/>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8" name="Shape 378"/>
        <p:cNvGrpSpPr/>
        <p:nvPr/>
      </p:nvGrpSpPr>
      <p:grpSpPr>
        <a:xfrm>
          <a:off x="0" y="0"/>
          <a:ext cx="0" cy="0"/>
          <a:chOff x="0" y="0"/>
          <a:chExt cx="0" cy="0"/>
        </a:xfrm>
      </p:grpSpPr>
      <p:sp>
        <p:nvSpPr>
          <p:cNvPr id="379" name="Google Shape;379;p40"/>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Example DAO</a:t>
            </a:r>
            <a:endParaRPr/>
          </a:p>
          <a:p>
            <a:pPr indent="0" lvl="0" marL="0" rtl="0" algn="l">
              <a:spcBef>
                <a:spcPts val="0"/>
              </a:spcBef>
              <a:spcAft>
                <a:spcPts val="0"/>
              </a:spcAft>
              <a:buNone/>
            </a:pPr>
            <a:r>
              <a:t/>
            </a:r>
            <a:endParaRPr/>
          </a:p>
        </p:txBody>
      </p:sp>
      <p:sp>
        <p:nvSpPr>
          <p:cNvPr id="380" name="Google Shape;380;p40"/>
          <p:cNvSpPr txBox="1"/>
          <p:nvPr>
            <p:ph idx="1" type="body"/>
          </p:nvPr>
        </p:nvSpPr>
        <p:spPr>
          <a:xfrm>
            <a:off x="311700" y="953925"/>
            <a:ext cx="8520600" cy="34485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solidFill>
                  <a:schemeClr val="dk1"/>
                </a:solidFill>
                <a:latin typeface="Consolas"/>
                <a:ea typeface="Consolas"/>
                <a:cs typeface="Consolas"/>
                <a:sym typeface="Consolas"/>
              </a:rPr>
              <a:t>@Dao</a:t>
            </a:r>
            <a:endParaRPr>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a:solidFill>
                  <a:schemeClr val="dk1"/>
                </a:solidFill>
                <a:latin typeface="Consolas"/>
                <a:ea typeface="Consolas"/>
                <a:cs typeface="Consolas"/>
                <a:sym typeface="Consolas"/>
              </a:rPr>
              <a:t>public interface WordDao {</a:t>
            </a:r>
            <a:endParaRPr>
              <a:solidFill>
                <a:schemeClr val="dk1"/>
              </a:solidFill>
              <a:latin typeface="Consolas"/>
              <a:ea typeface="Consolas"/>
              <a:cs typeface="Consolas"/>
              <a:sym typeface="Consolas"/>
            </a:endParaRPr>
          </a:p>
          <a:p>
            <a:pPr indent="0" lvl="0" marL="0" rtl="0" algn="l">
              <a:lnSpc>
                <a:spcPct val="100000"/>
              </a:lnSpc>
              <a:spcBef>
                <a:spcPts val="1000"/>
              </a:spcBef>
              <a:spcAft>
                <a:spcPts val="0"/>
              </a:spcAft>
              <a:buNone/>
            </a:pPr>
            <a:r>
              <a:rPr lang="en">
                <a:solidFill>
                  <a:schemeClr val="dk1"/>
                </a:solidFill>
                <a:latin typeface="Consolas"/>
                <a:ea typeface="Consolas"/>
                <a:cs typeface="Consolas"/>
                <a:sym typeface="Consolas"/>
              </a:rPr>
              <a:t>   @Insert</a:t>
            </a:r>
            <a:endParaRPr>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a:solidFill>
                  <a:schemeClr val="dk1"/>
                </a:solidFill>
                <a:latin typeface="Consolas"/>
                <a:ea typeface="Consolas"/>
                <a:cs typeface="Consolas"/>
                <a:sym typeface="Consolas"/>
              </a:rPr>
              <a:t>   void insert(Word word);</a:t>
            </a:r>
            <a:endParaRPr>
              <a:solidFill>
                <a:schemeClr val="dk1"/>
              </a:solidFill>
              <a:latin typeface="Consolas"/>
              <a:ea typeface="Consolas"/>
              <a:cs typeface="Consolas"/>
              <a:sym typeface="Consolas"/>
            </a:endParaRPr>
          </a:p>
          <a:p>
            <a:pPr indent="0" lvl="0" marL="0" rtl="0" algn="l">
              <a:lnSpc>
                <a:spcPct val="100000"/>
              </a:lnSpc>
              <a:spcBef>
                <a:spcPts val="1000"/>
              </a:spcBef>
              <a:spcAft>
                <a:spcPts val="0"/>
              </a:spcAft>
              <a:buNone/>
            </a:pPr>
            <a:r>
              <a:rPr lang="en">
                <a:solidFill>
                  <a:schemeClr val="dk1"/>
                </a:solidFill>
                <a:latin typeface="Consolas"/>
                <a:ea typeface="Consolas"/>
                <a:cs typeface="Consolas"/>
                <a:sym typeface="Consolas"/>
              </a:rPr>
              <a:t>   @Update</a:t>
            </a:r>
            <a:endParaRPr>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a:solidFill>
                  <a:schemeClr val="dk1"/>
                </a:solidFill>
                <a:latin typeface="Consolas"/>
                <a:ea typeface="Consolas"/>
                <a:cs typeface="Consolas"/>
                <a:sym typeface="Consolas"/>
              </a:rPr>
              <a:t>   public void updateWords(Word... words);</a:t>
            </a:r>
            <a:endParaRPr>
              <a:solidFill>
                <a:schemeClr val="dk1"/>
              </a:solidFill>
              <a:latin typeface="Consolas"/>
              <a:ea typeface="Consolas"/>
              <a:cs typeface="Consolas"/>
              <a:sym typeface="Consolas"/>
            </a:endParaRPr>
          </a:p>
          <a:p>
            <a:pPr indent="0" lvl="0" marL="0" rtl="0" algn="l">
              <a:lnSpc>
                <a:spcPct val="100000"/>
              </a:lnSpc>
              <a:spcBef>
                <a:spcPts val="1000"/>
              </a:spcBef>
              <a:spcAft>
                <a:spcPts val="0"/>
              </a:spcAft>
              <a:buNone/>
            </a:pPr>
            <a:r>
              <a:rPr lang="en">
                <a:solidFill>
                  <a:schemeClr val="dk1"/>
                </a:solidFill>
                <a:latin typeface="Consolas"/>
                <a:ea typeface="Consolas"/>
                <a:cs typeface="Consolas"/>
                <a:sym typeface="Consolas"/>
              </a:rPr>
              <a:t>}           </a:t>
            </a:r>
            <a:endParaRPr i="1">
              <a:solidFill>
                <a:schemeClr val="dk1"/>
              </a:solidFill>
              <a:latin typeface="Consolas"/>
              <a:ea typeface="Consolas"/>
              <a:cs typeface="Consolas"/>
              <a:sym typeface="Consolas"/>
            </a:endParaRPr>
          </a:p>
          <a:p>
            <a:pPr indent="0" lvl="0" marL="0" rtl="0" algn="r">
              <a:lnSpc>
                <a:spcPct val="100000"/>
              </a:lnSpc>
              <a:spcBef>
                <a:spcPts val="1000"/>
              </a:spcBef>
              <a:spcAft>
                <a:spcPts val="0"/>
              </a:spcAft>
              <a:buClr>
                <a:schemeClr val="dk1"/>
              </a:buClr>
              <a:buSzPts val="1100"/>
              <a:buFont typeface="Arial"/>
              <a:buNone/>
            </a:pPr>
            <a:r>
              <a:rPr i="1" lang="en">
                <a:solidFill>
                  <a:schemeClr val="dk1"/>
                </a:solidFill>
                <a:latin typeface="Consolas"/>
                <a:ea typeface="Consolas"/>
                <a:cs typeface="Consolas"/>
                <a:sym typeface="Consolas"/>
              </a:rPr>
              <a:t>//... More queries on next slide...</a:t>
            </a:r>
            <a:endParaRPr>
              <a:solidFill>
                <a:schemeClr val="dk1"/>
              </a:solidFill>
              <a:latin typeface="Consolas"/>
              <a:ea typeface="Consolas"/>
              <a:cs typeface="Consolas"/>
              <a:sym typeface="Consolas"/>
            </a:endParaRPr>
          </a:p>
        </p:txBody>
      </p:sp>
      <p:sp>
        <p:nvSpPr>
          <p:cNvPr id="381" name="Google Shape;381;p40"/>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5" name="Shape 385"/>
        <p:cNvGrpSpPr/>
        <p:nvPr/>
      </p:nvGrpSpPr>
      <p:grpSpPr>
        <a:xfrm>
          <a:off x="0" y="0"/>
          <a:ext cx="0" cy="0"/>
          <a:chOff x="0" y="0"/>
          <a:chExt cx="0" cy="0"/>
        </a:xfrm>
      </p:grpSpPr>
      <p:sp>
        <p:nvSpPr>
          <p:cNvPr id="386" name="Google Shape;386;p41"/>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Example queries</a:t>
            </a:r>
            <a:endParaRPr/>
          </a:p>
          <a:p>
            <a:pPr indent="0" lvl="0" marL="0" rtl="0" algn="l">
              <a:spcBef>
                <a:spcPts val="0"/>
              </a:spcBef>
              <a:spcAft>
                <a:spcPts val="0"/>
              </a:spcAft>
              <a:buNone/>
            </a:pPr>
            <a:r>
              <a:t/>
            </a:r>
            <a:endParaRPr/>
          </a:p>
        </p:txBody>
      </p:sp>
      <p:sp>
        <p:nvSpPr>
          <p:cNvPr id="387" name="Google Shape;387;p41"/>
          <p:cNvSpPr txBox="1"/>
          <p:nvPr>
            <p:ph idx="1" type="body"/>
          </p:nvPr>
        </p:nvSpPr>
        <p:spPr>
          <a:xfrm>
            <a:off x="311700" y="1030125"/>
            <a:ext cx="8520600" cy="34485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800">
                <a:solidFill>
                  <a:schemeClr val="dk1"/>
                </a:solidFill>
                <a:latin typeface="Consolas"/>
                <a:ea typeface="Consolas"/>
                <a:cs typeface="Consolas"/>
                <a:sym typeface="Consolas"/>
              </a:rPr>
              <a:t>   </a:t>
            </a:r>
            <a:endParaRPr sz="18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2000">
                <a:solidFill>
                  <a:schemeClr val="dk1"/>
                </a:solidFill>
                <a:latin typeface="Consolas"/>
                <a:ea typeface="Consolas"/>
                <a:cs typeface="Consolas"/>
                <a:sym typeface="Consolas"/>
              </a:rPr>
              <a:t>@Query("DELETE FROM word_table")</a:t>
            </a:r>
            <a:endParaRPr sz="20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2000">
                <a:solidFill>
                  <a:schemeClr val="dk1"/>
                </a:solidFill>
                <a:latin typeface="Consolas"/>
                <a:ea typeface="Consolas"/>
                <a:cs typeface="Consolas"/>
                <a:sym typeface="Consolas"/>
              </a:rPr>
              <a:t>void deleteAll();</a:t>
            </a:r>
            <a:endParaRPr sz="20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t/>
            </a:r>
            <a:endParaRPr sz="20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2000">
                <a:solidFill>
                  <a:schemeClr val="dk1"/>
                </a:solidFill>
                <a:latin typeface="Consolas"/>
                <a:ea typeface="Consolas"/>
                <a:cs typeface="Consolas"/>
                <a:sym typeface="Consolas"/>
              </a:rPr>
              <a:t>@Query("SELECT * from word_table ORDER BY word ASC")</a:t>
            </a:r>
            <a:endParaRPr sz="20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2000">
                <a:solidFill>
                  <a:schemeClr val="dk1"/>
                </a:solidFill>
                <a:latin typeface="Consolas"/>
                <a:ea typeface="Consolas"/>
                <a:cs typeface="Consolas"/>
                <a:sym typeface="Consolas"/>
              </a:rPr>
              <a:t>List&lt;Word&gt; getAllWords();</a:t>
            </a:r>
            <a:endParaRPr sz="20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t/>
            </a:r>
            <a:endParaRPr sz="20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2000">
                <a:solidFill>
                  <a:schemeClr val="dk1"/>
                </a:solidFill>
                <a:latin typeface="Consolas"/>
                <a:ea typeface="Consolas"/>
                <a:cs typeface="Consolas"/>
                <a:sym typeface="Consolas"/>
              </a:rPr>
              <a:t>@Query("SELECT * FROM word_table WHERE word LIKE :word ")</a:t>
            </a:r>
            <a:endParaRPr sz="20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2000">
                <a:solidFill>
                  <a:schemeClr val="dk1"/>
                </a:solidFill>
                <a:latin typeface="Consolas"/>
                <a:ea typeface="Consolas"/>
                <a:cs typeface="Consolas"/>
                <a:sym typeface="Consolas"/>
              </a:rPr>
              <a:t>public List&lt;Word&gt; findWord(String word);</a:t>
            </a:r>
            <a:endParaRPr sz="2000">
              <a:solidFill>
                <a:schemeClr val="dk1"/>
              </a:solidFill>
              <a:latin typeface="Consolas"/>
              <a:ea typeface="Consolas"/>
              <a:cs typeface="Consolas"/>
              <a:sym typeface="Consolas"/>
            </a:endParaRPr>
          </a:p>
        </p:txBody>
      </p:sp>
      <p:sp>
        <p:nvSpPr>
          <p:cNvPr id="388" name="Google Shape;388;p41"/>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2" name="Shape 392"/>
        <p:cNvGrpSpPr/>
        <p:nvPr/>
      </p:nvGrpSpPr>
      <p:grpSpPr>
        <a:xfrm>
          <a:off x="0" y="0"/>
          <a:ext cx="0" cy="0"/>
          <a:chOff x="0" y="0"/>
          <a:chExt cx="0" cy="0"/>
        </a:xfrm>
      </p:grpSpPr>
      <p:sp>
        <p:nvSpPr>
          <p:cNvPr id="393" name="Google Shape;393;p42"/>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Room database</a:t>
            </a:r>
            <a:endParaRPr/>
          </a:p>
        </p:txBody>
      </p:sp>
      <p:sp>
        <p:nvSpPr>
          <p:cNvPr id="394" name="Google Shape;394;p42"/>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0000"/>
              </a:solidFill>
            </a:endParaRPr>
          </a:p>
        </p:txBody>
      </p:sp>
      <p:sp>
        <p:nvSpPr>
          <p:cNvPr id="395" name="Google Shape;395;p42"/>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96" name="Google Shape;396;p42"/>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solidFill>
                <a:srgbClr val="000000"/>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3" name="Shape 93"/>
        <p:cNvGrpSpPr/>
        <p:nvPr/>
      </p:nvGrpSpPr>
      <p:grpSpPr>
        <a:xfrm>
          <a:off x="0" y="0"/>
          <a:ext cx="0" cy="0"/>
          <a:chOff x="0" y="0"/>
          <a:chExt cx="0" cy="0"/>
        </a:xfrm>
      </p:grpSpPr>
      <p:sp>
        <p:nvSpPr>
          <p:cNvPr id="94" name="Google Shape;94;p16"/>
          <p:cNvSpPr txBox="1"/>
          <p:nvPr>
            <p:ph type="title"/>
          </p:nvPr>
        </p:nvSpPr>
        <p:spPr>
          <a:xfrm>
            <a:off x="311700" y="9064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Contents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95" name="Google Shape;95;p16"/>
          <p:cNvSpPr txBox="1"/>
          <p:nvPr>
            <p:ph idx="1" type="body"/>
          </p:nvPr>
        </p:nvSpPr>
        <p:spPr>
          <a:xfrm>
            <a:off x="117875" y="1213575"/>
            <a:ext cx="4434000" cy="3411300"/>
          </a:xfrm>
          <a:prstGeom prst="rect">
            <a:avLst/>
          </a:prstGeom>
        </p:spPr>
        <p:txBody>
          <a:bodyPr anchorCtr="0" anchor="t" bIns="91425" lIns="91425" spcFirstLastPara="1" rIns="91425" wrap="square" tIns="91425">
            <a:noAutofit/>
          </a:bodyPr>
          <a:lstStyle/>
          <a:p>
            <a:pPr indent="-381000" lvl="0" marL="457200" rtl="0" algn="l">
              <a:lnSpc>
                <a:spcPct val="100000"/>
              </a:lnSpc>
              <a:spcBef>
                <a:spcPts val="0"/>
              </a:spcBef>
              <a:spcAft>
                <a:spcPts val="0"/>
              </a:spcAft>
              <a:buClr>
                <a:srgbClr val="000000"/>
              </a:buClr>
              <a:buSzPts val="2400"/>
              <a:buChar char="●"/>
            </a:pPr>
            <a:r>
              <a:rPr lang="en">
                <a:solidFill>
                  <a:srgbClr val="000000"/>
                </a:solidFill>
              </a:rPr>
              <a:t>Architecture Components</a:t>
            </a:r>
            <a:endParaRPr>
              <a:solidFill>
                <a:schemeClr val="dk1"/>
              </a:solidFill>
            </a:endParaRPr>
          </a:p>
          <a:p>
            <a:pPr indent="-381000" lvl="0" marL="457200" rtl="0" algn="l">
              <a:lnSpc>
                <a:spcPct val="100000"/>
              </a:lnSpc>
              <a:spcBef>
                <a:spcPts val="0"/>
              </a:spcBef>
              <a:spcAft>
                <a:spcPts val="0"/>
              </a:spcAft>
              <a:buClr>
                <a:srgbClr val="000000"/>
              </a:buClr>
              <a:buSzPts val="2400"/>
              <a:buChar char="●"/>
            </a:pPr>
            <a:r>
              <a:rPr lang="en">
                <a:solidFill>
                  <a:srgbClr val="000000"/>
                </a:solidFill>
              </a:rPr>
              <a:t>Entity</a:t>
            </a:r>
            <a:endParaRPr>
              <a:solidFill>
                <a:srgbClr val="000000"/>
              </a:solidFill>
            </a:endParaRPr>
          </a:p>
          <a:p>
            <a:pPr indent="-381000" lvl="0" marL="457200" rtl="0" algn="l">
              <a:lnSpc>
                <a:spcPct val="100000"/>
              </a:lnSpc>
              <a:spcBef>
                <a:spcPts val="0"/>
              </a:spcBef>
              <a:spcAft>
                <a:spcPts val="0"/>
              </a:spcAft>
              <a:buClr>
                <a:srgbClr val="000000"/>
              </a:buClr>
              <a:buSzPts val="2400"/>
              <a:buChar char="●"/>
            </a:pPr>
            <a:r>
              <a:rPr lang="en">
                <a:solidFill>
                  <a:srgbClr val="000000"/>
                </a:solidFill>
              </a:rPr>
              <a:t>DAO</a:t>
            </a:r>
            <a:endParaRPr>
              <a:solidFill>
                <a:srgbClr val="000000"/>
              </a:solidFill>
            </a:endParaRPr>
          </a:p>
          <a:p>
            <a:pPr indent="-381000" lvl="0" marL="457200" rtl="0" algn="l">
              <a:spcBef>
                <a:spcPts val="0"/>
              </a:spcBef>
              <a:spcAft>
                <a:spcPts val="0"/>
              </a:spcAft>
              <a:buClr>
                <a:srgbClr val="000000"/>
              </a:buClr>
              <a:buSzPts val="2400"/>
              <a:buFont typeface="Consolas"/>
              <a:buChar char="●"/>
            </a:pPr>
            <a:r>
              <a:rPr lang="en">
                <a:solidFill>
                  <a:schemeClr val="dk1"/>
                </a:solidFill>
              </a:rPr>
              <a:t>Room database</a:t>
            </a:r>
            <a:endParaRPr>
              <a:solidFill>
                <a:srgbClr val="000000"/>
              </a:solidFill>
              <a:latin typeface="Consolas"/>
              <a:ea typeface="Consolas"/>
              <a:cs typeface="Consolas"/>
              <a:sym typeface="Consolas"/>
            </a:endParaRPr>
          </a:p>
        </p:txBody>
      </p:sp>
      <p:sp>
        <p:nvSpPr>
          <p:cNvPr id="96" name="Google Shape;96;p16"/>
          <p:cNvSpPr txBox="1"/>
          <p:nvPr>
            <p:ph idx="12" type="sldNum"/>
          </p:nvPr>
        </p:nvSpPr>
        <p:spPr>
          <a:xfrm>
            <a:off x="8472458" y="4735442"/>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97" name="Google Shape;97;p16"/>
          <p:cNvSpPr txBox="1"/>
          <p:nvPr>
            <p:ph idx="1" type="body"/>
          </p:nvPr>
        </p:nvSpPr>
        <p:spPr>
          <a:xfrm>
            <a:off x="4767550" y="1213575"/>
            <a:ext cx="4094700" cy="34113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Clr>
                <a:srgbClr val="000000"/>
              </a:buClr>
              <a:buSzPts val="2400"/>
              <a:buChar char="●"/>
            </a:pPr>
            <a:r>
              <a:rPr lang="en">
                <a:solidFill>
                  <a:schemeClr val="dk1"/>
                </a:solidFill>
                <a:latin typeface="Consolas"/>
                <a:ea typeface="Consolas"/>
                <a:cs typeface="Consolas"/>
                <a:sym typeface="Consolas"/>
              </a:rPr>
              <a:t>ViewModel</a:t>
            </a:r>
            <a:endParaRPr>
              <a:solidFill>
                <a:srgbClr val="000000"/>
              </a:solidFill>
            </a:endParaRPr>
          </a:p>
          <a:p>
            <a:pPr indent="-381000" lvl="0" marL="457200" rtl="0" algn="l">
              <a:spcBef>
                <a:spcPts val="0"/>
              </a:spcBef>
              <a:spcAft>
                <a:spcPts val="0"/>
              </a:spcAft>
              <a:buClr>
                <a:srgbClr val="000000"/>
              </a:buClr>
              <a:buSzPts val="2400"/>
              <a:buChar char="●"/>
            </a:pPr>
            <a:r>
              <a:rPr lang="en">
                <a:solidFill>
                  <a:srgbClr val="000000"/>
                </a:solidFill>
              </a:rPr>
              <a:t>Repository</a:t>
            </a:r>
            <a:endParaRPr>
              <a:solidFill>
                <a:srgbClr val="000000"/>
              </a:solidFill>
              <a:latin typeface="Consolas"/>
              <a:ea typeface="Consolas"/>
              <a:cs typeface="Consolas"/>
              <a:sym typeface="Consolas"/>
            </a:endParaRPr>
          </a:p>
          <a:p>
            <a:pPr indent="-381000" lvl="0" marL="457200" rtl="0" algn="l">
              <a:lnSpc>
                <a:spcPct val="100000"/>
              </a:lnSpc>
              <a:spcBef>
                <a:spcPts val="0"/>
              </a:spcBef>
              <a:spcAft>
                <a:spcPts val="0"/>
              </a:spcAft>
              <a:buClr>
                <a:srgbClr val="000000"/>
              </a:buClr>
              <a:buSzPts val="2400"/>
              <a:buFont typeface="Consolas"/>
              <a:buChar char="●"/>
            </a:pPr>
            <a:r>
              <a:rPr lang="en">
                <a:solidFill>
                  <a:schemeClr val="dk1"/>
                </a:solidFill>
                <a:latin typeface="Consolas"/>
                <a:ea typeface="Consolas"/>
                <a:cs typeface="Consolas"/>
                <a:sym typeface="Consolas"/>
              </a:rPr>
              <a:t>LiveData</a:t>
            </a:r>
            <a:endParaRPr>
              <a:solidFill>
                <a:srgbClr val="000000"/>
              </a:solidFill>
              <a:latin typeface="Consolas"/>
              <a:ea typeface="Consolas"/>
              <a:cs typeface="Consolas"/>
              <a:sym typeface="Consolas"/>
            </a:endParaRPr>
          </a:p>
          <a:p>
            <a:pPr indent="-381000" lvl="0" marL="457200" rtl="0" algn="l">
              <a:spcBef>
                <a:spcPts val="0"/>
              </a:spcBef>
              <a:spcAft>
                <a:spcPts val="0"/>
              </a:spcAft>
              <a:buClr>
                <a:srgbClr val="000000"/>
              </a:buClr>
              <a:buSzPts val="2400"/>
              <a:buChar char="●"/>
            </a:pPr>
            <a:r>
              <a:rPr lang="en">
                <a:solidFill>
                  <a:srgbClr val="000000"/>
                </a:solidFill>
              </a:rPr>
              <a:t>Lifecycle</a:t>
            </a:r>
            <a:endParaRPr>
              <a:solidFill>
                <a:srgbClr val="000000"/>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0" name="Shape 400"/>
        <p:cNvGrpSpPr/>
        <p:nvPr/>
      </p:nvGrpSpPr>
      <p:grpSpPr>
        <a:xfrm>
          <a:off x="0" y="0"/>
          <a:ext cx="0" cy="0"/>
          <a:chOff x="0" y="0"/>
          <a:chExt cx="0" cy="0"/>
        </a:xfrm>
      </p:grpSpPr>
      <p:sp>
        <p:nvSpPr>
          <p:cNvPr id="401" name="Google Shape;401;p43"/>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Room</a:t>
            </a:r>
            <a:endParaRPr/>
          </a:p>
        </p:txBody>
      </p:sp>
      <p:sp>
        <p:nvSpPr>
          <p:cNvPr id="402" name="Google Shape;402;p43"/>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403" name="Google Shape;403;p43"/>
          <p:cNvPicPr preferRelativeResize="0"/>
          <p:nvPr/>
        </p:nvPicPr>
        <p:blipFill>
          <a:blip r:embed="rId3">
            <a:alphaModFix/>
          </a:blip>
          <a:stretch>
            <a:fillRect/>
          </a:stretch>
        </p:blipFill>
        <p:spPr>
          <a:xfrm>
            <a:off x="4916375" y="998478"/>
            <a:ext cx="4178075" cy="3649215"/>
          </a:xfrm>
          <a:prstGeom prst="rect">
            <a:avLst/>
          </a:prstGeom>
          <a:noFill/>
          <a:ln>
            <a:noFill/>
          </a:ln>
        </p:spPr>
      </p:pic>
      <p:sp>
        <p:nvSpPr>
          <p:cNvPr id="404" name="Google Shape;404;p43"/>
          <p:cNvSpPr txBox="1"/>
          <p:nvPr>
            <p:ph idx="1" type="body"/>
          </p:nvPr>
        </p:nvSpPr>
        <p:spPr>
          <a:xfrm>
            <a:off x="311700" y="1600200"/>
            <a:ext cx="5117700" cy="2892600"/>
          </a:xfrm>
          <a:prstGeom prst="rect">
            <a:avLst/>
          </a:prstGeom>
        </p:spPr>
        <p:txBody>
          <a:bodyPr anchorCtr="0" anchor="t" bIns="91425" lIns="91425" spcFirstLastPara="1" rIns="91425" wrap="square" tIns="91425">
            <a:noAutofit/>
          </a:bodyPr>
          <a:lstStyle/>
          <a:p>
            <a:pPr indent="-381000" lvl="0" marL="457200" rtl="0" algn="l">
              <a:spcBef>
                <a:spcPts val="1000"/>
              </a:spcBef>
              <a:spcAft>
                <a:spcPts val="0"/>
              </a:spcAft>
              <a:buSzPts val="2400"/>
              <a:buChar char="●"/>
            </a:pPr>
            <a:r>
              <a:rPr lang="en"/>
              <a:t>Room is a robust SQL object mapping library</a:t>
            </a:r>
            <a:endParaRPr/>
          </a:p>
          <a:p>
            <a:pPr indent="-381000" lvl="0" marL="457200" rtl="0" algn="l">
              <a:lnSpc>
                <a:spcPct val="112000"/>
              </a:lnSpc>
              <a:spcBef>
                <a:spcPts val="4000"/>
              </a:spcBef>
              <a:spcAft>
                <a:spcPts val="0"/>
              </a:spcAft>
              <a:buSzPts val="2400"/>
              <a:buChar char="●"/>
            </a:pPr>
            <a:r>
              <a:rPr lang="en"/>
              <a:t>Generates SQLite Android code</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8" name="Shape 408"/>
        <p:cNvGrpSpPr/>
        <p:nvPr/>
      </p:nvGrpSpPr>
      <p:grpSpPr>
        <a:xfrm>
          <a:off x="0" y="0"/>
          <a:ext cx="0" cy="0"/>
          <a:chOff x="0" y="0"/>
          <a:chExt cx="0" cy="0"/>
        </a:xfrm>
      </p:grpSpPr>
      <p:sp>
        <p:nvSpPr>
          <p:cNvPr id="409" name="Google Shape;409;p44"/>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Room</a:t>
            </a:r>
            <a:endParaRPr/>
          </a:p>
        </p:txBody>
      </p:sp>
      <p:sp>
        <p:nvSpPr>
          <p:cNvPr id="410" name="Google Shape;410;p44"/>
          <p:cNvSpPr txBox="1"/>
          <p:nvPr>
            <p:ph idx="1" type="body"/>
          </p:nvPr>
        </p:nvSpPr>
        <p:spPr>
          <a:xfrm>
            <a:off x="311700" y="1076275"/>
            <a:ext cx="4471800" cy="3416400"/>
          </a:xfrm>
          <a:prstGeom prst="rect">
            <a:avLst/>
          </a:prstGeom>
        </p:spPr>
        <p:txBody>
          <a:bodyPr anchorCtr="0" anchor="t" bIns="91425" lIns="91425" spcFirstLastPara="1" rIns="91425" wrap="square" tIns="91425">
            <a:noAutofit/>
          </a:bodyPr>
          <a:lstStyle/>
          <a:p>
            <a:pPr indent="-381000" lvl="0" marL="457200" rtl="0" algn="l">
              <a:spcBef>
                <a:spcPts val="1000"/>
              </a:spcBef>
              <a:spcAft>
                <a:spcPts val="0"/>
              </a:spcAft>
              <a:buSzPts val="2400"/>
              <a:buChar char="●"/>
            </a:pPr>
            <a:r>
              <a:rPr lang="en"/>
              <a:t>Room works with DAO and Entities</a:t>
            </a:r>
            <a:endParaRPr/>
          </a:p>
          <a:p>
            <a:pPr indent="-381000" lvl="0" marL="457200" rtl="0" algn="l">
              <a:spcBef>
                <a:spcPts val="1000"/>
              </a:spcBef>
              <a:spcAft>
                <a:spcPts val="0"/>
              </a:spcAft>
              <a:buSzPts val="2400"/>
              <a:buChar char="●"/>
            </a:pPr>
            <a:r>
              <a:rPr lang="en"/>
              <a:t>Entities define the database schema</a:t>
            </a:r>
            <a:endParaRPr/>
          </a:p>
          <a:p>
            <a:pPr indent="-381000" lvl="0" marL="457200" rtl="0" algn="l">
              <a:spcBef>
                <a:spcPts val="1000"/>
              </a:spcBef>
              <a:spcAft>
                <a:spcPts val="0"/>
              </a:spcAft>
              <a:buSzPts val="2400"/>
              <a:buChar char="●"/>
            </a:pPr>
            <a:r>
              <a:rPr lang="en"/>
              <a:t>DAO provides methods to access database</a:t>
            </a:r>
            <a:endParaRPr/>
          </a:p>
        </p:txBody>
      </p:sp>
      <p:sp>
        <p:nvSpPr>
          <p:cNvPr id="411" name="Google Shape;411;p44"/>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12" name="Google Shape;412;p44"/>
          <p:cNvSpPr/>
          <p:nvPr/>
        </p:nvSpPr>
        <p:spPr>
          <a:xfrm>
            <a:off x="4965900" y="1493150"/>
            <a:ext cx="4178100" cy="2089200"/>
          </a:xfrm>
          <a:prstGeom prst="rect">
            <a:avLst/>
          </a:prstGeom>
          <a:solidFill>
            <a:srgbClr val="FFFFFF"/>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3" name="Google Shape;413;p44"/>
          <p:cNvGrpSpPr/>
          <p:nvPr/>
        </p:nvGrpSpPr>
        <p:grpSpPr>
          <a:xfrm>
            <a:off x="5140800" y="1627963"/>
            <a:ext cx="4413750" cy="1714925"/>
            <a:chOff x="1857375" y="2857075"/>
            <a:chExt cx="4413750" cy="1714925"/>
          </a:xfrm>
        </p:grpSpPr>
        <p:sp>
          <p:nvSpPr>
            <p:cNvPr id="414" name="Google Shape;414;p44"/>
            <p:cNvSpPr/>
            <p:nvPr/>
          </p:nvSpPr>
          <p:spPr>
            <a:xfrm>
              <a:off x="1857375" y="3162300"/>
              <a:ext cx="3571800" cy="1409700"/>
            </a:xfrm>
            <a:prstGeom prst="rect">
              <a:avLst/>
            </a:prstGeom>
            <a:solidFill>
              <a:srgbClr val="FF99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44"/>
            <p:cNvSpPr/>
            <p:nvPr/>
          </p:nvSpPr>
          <p:spPr>
            <a:xfrm>
              <a:off x="1934500" y="3226975"/>
              <a:ext cx="3429900" cy="1300200"/>
            </a:xfrm>
            <a:prstGeom prst="roundRect">
              <a:avLst>
                <a:gd fmla="val 16667" name="adj"/>
              </a:avLst>
            </a:prstGeom>
            <a:solidFill>
              <a:srgbClr val="EEEEEE"/>
            </a:solidFill>
            <a:ln cap="flat" cmpd="sng" w="28575">
              <a:solidFill>
                <a:srgbClr val="595959"/>
              </a:solidFill>
              <a:prstDash val="solid"/>
              <a:round/>
              <a:headEnd len="sm" w="sm" type="none"/>
              <a:tailEnd len="sm" w="sm" type="none"/>
            </a:ln>
          </p:spPr>
          <p:txBody>
            <a:bodyPr anchorCtr="0" anchor="t" bIns="91425" lIns="91425" spcFirstLastPara="1" rIns="91425" wrap="square" tIns="91425">
              <a:noAutofit/>
            </a:bodyPr>
            <a:lstStyle/>
            <a:p>
              <a:pPr indent="0" lvl="0" marL="1828800" rtl="0" algn="l">
                <a:spcBef>
                  <a:spcPts val="0"/>
                </a:spcBef>
                <a:spcAft>
                  <a:spcPts val="0"/>
                </a:spcAft>
                <a:buNone/>
              </a:pPr>
              <a:r>
                <a:rPr lang="en" sz="1200">
                  <a:solidFill>
                    <a:srgbClr val="404040"/>
                  </a:solidFill>
                </a:rPr>
                <a:t>RoomDatabase</a:t>
              </a:r>
              <a:endParaRPr sz="1200">
                <a:solidFill>
                  <a:srgbClr val="404040"/>
                </a:solidFill>
              </a:endParaRPr>
            </a:p>
          </p:txBody>
        </p:sp>
        <p:sp>
          <p:nvSpPr>
            <p:cNvPr id="416" name="Google Shape;416;p44"/>
            <p:cNvSpPr/>
            <p:nvPr/>
          </p:nvSpPr>
          <p:spPr>
            <a:xfrm>
              <a:off x="2175325" y="3909175"/>
              <a:ext cx="812700" cy="541800"/>
            </a:xfrm>
            <a:prstGeom prst="flowChartMagneticDisk">
              <a:avLst/>
            </a:prstGeom>
            <a:solidFill>
              <a:srgbClr val="EEEEEE"/>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1200">
                  <a:solidFill>
                    <a:srgbClr val="404040"/>
                  </a:solidFill>
                </a:rPr>
                <a:t>SQLite</a:t>
              </a:r>
              <a:endParaRPr sz="1200">
                <a:solidFill>
                  <a:srgbClr val="404040"/>
                </a:solidFill>
              </a:endParaRPr>
            </a:p>
          </p:txBody>
        </p:sp>
        <p:sp>
          <p:nvSpPr>
            <p:cNvPr id="417" name="Google Shape;417;p44"/>
            <p:cNvSpPr/>
            <p:nvPr/>
          </p:nvSpPr>
          <p:spPr>
            <a:xfrm>
              <a:off x="3261950" y="3909775"/>
              <a:ext cx="1776900" cy="540600"/>
            </a:xfrm>
            <a:prstGeom prst="roundRect">
              <a:avLst>
                <a:gd fmla="val 16667" name="adj"/>
              </a:avLst>
            </a:prstGeom>
            <a:solidFill>
              <a:srgbClr val="D9D9D9"/>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DAO</a:t>
              </a:r>
              <a:endParaRPr sz="1200"/>
            </a:p>
          </p:txBody>
        </p:sp>
        <p:grpSp>
          <p:nvGrpSpPr>
            <p:cNvPr id="418" name="Google Shape;418;p44"/>
            <p:cNvGrpSpPr/>
            <p:nvPr/>
          </p:nvGrpSpPr>
          <p:grpSpPr>
            <a:xfrm>
              <a:off x="2062163" y="3415088"/>
              <a:ext cx="1039025" cy="364875"/>
              <a:chOff x="5273675" y="941275"/>
              <a:chExt cx="1039025" cy="364875"/>
            </a:xfrm>
          </p:grpSpPr>
          <p:sp>
            <p:nvSpPr>
              <p:cNvPr id="419" name="Google Shape;419;p44"/>
              <p:cNvSpPr/>
              <p:nvPr/>
            </p:nvSpPr>
            <p:spPr>
              <a:xfrm>
                <a:off x="5273675" y="941275"/>
                <a:ext cx="854400" cy="240300"/>
              </a:xfrm>
              <a:prstGeom prst="roundRect">
                <a:avLst>
                  <a:gd fmla="val 16667" name="adj"/>
                </a:avLst>
              </a:prstGeom>
              <a:solidFill>
                <a:srgbClr val="CCCCCC"/>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404040"/>
                    </a:solidFill>
                  </a:rPr>
                  <a:t>LiveData</a:t>
                </a:r>
                <a:endParaRPr sz="1200">
                  <a:solidFill>
                    <a:srgbClr val="404040"/>
                  </a:solidFill>
                </a:endParaRPr>
              </a:p>
            </p:txBody>
          </p:sp>
          <p:sp>
            <p:nvSpPr>
              <p:cNvPr id="420" name="Google Shape;420;p44"/>
              <p:cNvSpPr/>
              <p:nvPr/>
            </p:nvSpPr>
            <p:spPr>
              <a:xfrm>
                <a:off x="5359325" y="1000200"/>
                <a:ext cx="854400" cy="240300"/>
              </a:xfrm>
              <a:prstGeom prst="roundRect">
                <a:avLst>
                  <a:gd fmla="val 16667" name="adj"/>
                </a:avLst>
              </a:prstGeom>
              <a:solidFill>
                <a:srgbClr val="CCCCCC"/>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404040"/>
                    </a:solidFill>
                  </a:rPr>
                  <a:t>LiveData</a:t>
                </a:r>
                <a:endParaRPr sz="1200">
                  <a:solidFill>
                    <a:srgbClr val="404040"/>
                  </a:solidFill>
                </a:endParaRPr>
              </a:p>
            </p:txBody>
          </p:sp>
          <p:sp>
            <p:nvSpPr>
              <p:cNvPr id="421" name="Google Shape;421;p44"/>
              <p:cNvSpPr/>
              <p:nvPr/>
            </p:nvSpPr>
            <p:spPr>
              <a:xfrm>
                <a:off x="5458300" y="1065850"/>
                <a:ext cx="854400" cy="240300"/>
              </a:xfrm>
              <a:prstGeom prst="roundRect">
                <a:avLst>
                  <a:gd fmla="val 16667" name="adj"/>
                </a:avLst>
              </a:prstGeom>
              <a:solidFill>
                <a:srgbClr val="CCCCCC"/>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1200"/>
                  <a:t>Entity</a:t>
                </a:r>
                <a:endParaRPr sz="1200"/>
              </a:p>
            </p:txBody>
          </p:sp>
        </p:grpSp>
        <p:cxnSp>
          <p:nvCxnSpPr>
            <p:cNvPr id="422" name="Google Shape;422;p44"/>
            <p:cNvCxnSpPr/>
            <p:nvPr/>
          </p:nvCxnSpPr>
          <p:spPr>
            <a:xfrm>
              <a:off x="3657600" y="2857075"/>
              <a:ext cx="0" cy="1036200"/>
            </a:xfrm>
            <a:prstGeom prst="straightConnector1">
              <a:avLst/>
            </a:prstGeom>
            <a:noFill/>
            <a:ln cap="flat" cmpd="sng" w="19050">
              <a:solidFill>
                <a:srgbClr val="515151"/>
              </a:solidFill>
              <a:prstDash val="solid"/>
              <a:round/>
              <a:headEnd len="med" w="med" type="none"/>
              <a:tailEnd len="med" w="med" type="triangle"/>
            </a:ln>
          </p:spPr>
        </p:cxnSp>
        <p:cxnSp>
          <p:nvCxnSpPr>
            <p:cNvPr id="423" name="Google Shape;423;p44"/>
            <p:cNvCxnSpPr/>
            <p:nvPr/>
          </p:nvCxnSpPr>
          <p:spPr>
            <a:xfrm rot="10800000">
              <a:off x="2998125" y="4103900"/>
              <a:ext cx="273900" cy="0"/>
            </a:xfrm>
            <a:prstGeom prst="straightConnector1">
              <a:avLst/>
            </a:prstGeom>
            <a:noFill/>
            <a:ln cap="flat" cmpd="sng" w="19050">
              <a:solidFill>
                <a:srgbClr val="515151"/>
              </a:solidFill>
              <a:prstDash val="solid"/>
              <a:round/>
              <a:headEnd len="med" w="med" type="none"/>
              <a:tailEnd len="med" w="med" type="triangle"/>
            </a:ln>
          </p:spPr>
        </p:cxnSp>
        <p:cxnSp>
          <p:nvCxnSpPr>
            <p:cNvPr id="424" name="Google Shape;424;p44"/>
            <p:cNvCxnSpPr/>
            <p:nvPr/>
          </p:nvCxnSpPr>
          <p:spPr>
            <a:xfrm rot="10800000">
              <a:off x="2998125" y="4256300"/>
              <a:ext cx="273900" cy="0"/>
            </a:xfrm>
            <a:prstGeom prst="straightConnector1">
              <a:avLst/>
            </a:prstGeom>
            <a:noFill/>
            <a:ln cap="flat" cmpd="sng" w="19050">
              <a:solidFill>
                <a:srgbClr val="515151"/>
              </a:solidFill>
              <a:prstDash val="solid"/>
              <a:round/>
              <a:headEnd len="med" w="med" type="triangle"/>
              <a:tailEnd len="med" w="med" type="none"/>
            </a:ln>
          </p:spPr>
        </p:cxnSp>
        <p:sp>
          <p:nvSpPr>
            <p:cNvPr id="425" name="Google Shape;425;p44"/>
            <p:cNvSpPr/>
            <p:nvPr/>
          </p:nvSpPr>
          <p:spPr>
            <a:xfrm rot="10800000">
              <a:off x="5410125" y="3774925"/>
              <a:ext cx="861000" cy="204300"/>
            </a:xfrm>
            <a:prstGeom prst="rightArrow">
              <a:avLst>
                <a:gd fmla="val 50000" name="adj1"/>
                <a:gd fmla="val 50000" name="adj2"/>
              </a:avLst>
            </a:prstGeom>
            <a:solidFill>
              <a:srgbClr val="FF99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9" name="Shape 429"/>
        <p:cNvGrpSpPr/>
        <p:nvPr/>
      </p:nvGrpSpPr>
      <p:grpSpPr>
        <a:xfrm>
          <a:off x="0" y="0"/>
          <a:ext cx="0" cy="0"/>
          <a:chOff x="0" y="0"/>
          <a:chExt cx="0" cy="0"/>
        </a:xfrm>
      </p:grpSpPr>
      <p:sp>
        <p:nvSpPr>
          <p:cNvPr id="430" name="Google Shape;430;p45"/>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Creating Room database</a:t>
            </a:r>
            <a:endParaRPr/>
          </a:p>
          <a:p>
            <a:pPr indent="0" lvl="0" marL="0" rtl="0" algn="l">
              <a:spcBef>
                <a:spcPts val="0"/>
              </a:spcBef>
              <a:spcAft>
                <a:spcPts val="0"/>
              </a:spcAft>
              <a:buNone/>
            </a:pPr>
            <a:r>
              <a:t/>
            </a:r>
            <a:endParaRPr/>
          </a:p>
        </p:txBody>
      </p:sp>
      <p:sp>
        <p:nvSpPr>
          <p:cNvPr id="431" name="Google Shape;431;p45"/>
          <p:cNvSpPr txBox="1"/>
          <p:nvPr>
            <p:ph idx="1" type="body"/>
          </p:nvPr>
        </p:nvSpPr>
        <p:spPr>
          <a:xfrm>
            <a:off x="228900" y="1061175"/>
            <a:ext cx="8520600" cy="3448500"/>
          </a:xfrm>
          <a:prstGeom prst="rect">
            <a:avLst/>
          </a:prstGeom>
        </p:spPr>
        <p:txBody>
          <a:bodyPr anchorCtr="0" anchor="t" bIns="91425" lIns="91425" spcFirstLastPara="1" rIns="91425" wrap="square" tIns="91425">
            <a:noAutofit/>
          </a:bodyPr>
          <a:lstStyle/>
          <a:p>
            <a:pPr indent="-381000" lvl="0" marL="457200" rtl="0" algn="l">
              <a:spcBef>
                <a:spcPts val="1000"/>
              </a:spcBef>
              <a:spcAft>
                <a:spcPts val="0"/>
              </a:spcAft>
              <a:buClr>
                <a:srgbClr val="000000"/>
              </a:buClr>
              <a:buSzPts val="2400"/>
              <a:buChar char="●"/>
            </a:pPr>
            <a:r>
              <a:rPr lang="en">
                <a:solidFill>
                  <a:srgbClr val="000000"/>
                </a:solidFill>
              </a:rPr>
              <a:t>Create public abstract class extending </a:t>
            </a:r>
            <a:r>
              <a:rPr lang="en">
                <a:solidFill>
                  <a:srgbClr val="000000"/>
                </a:solidFill>
                <a:latin typeface="Consolas"/>
                <a:ea typeface="Consolas"/>
                <a:cs typeface="Consolas"/>
                <a:sym typeface="Consolas"/>
              </a:rPr>
              <a:t>RoomDatabase</a:t>
            </a:r>
            <a:endParaRPr>
              <a:solidFill>
                <a:srgbClr val="000000"/>
              </a:solidFill>
              <a:latin typeface="Consolas"/>
              <a:ea typeface="Consolas"/>
              <a:cs typeface="Consolas"/>
              <a:sym typeface="Consolas"/>
            </a:endParaRPr>
          </a:p>
          <a:p>
            <a:pPr indent="-381000" lvl="0" marL="457200" rtl="0" algn="l">
              <a:spcBef>
                <a:spcPts val="1000"/>
              </a:spcBef>
              <a:spcAft>
                <a:spcPts val="0"/>
              </a:spcAft>
              <a:buClr>
                <a:schemeClr val="dk1"/>
              </a:buClr>
              <a:buSzPts val="2400"/>
              <a:buChar char="●"/>
            </a:pPr>
            <a:r>
              <a:rPr lang="en">
                <a:solidFill>
                  <a:schemeClr val="dk1"/>
                </a:solidFill>
              </a:rPr>
              <a:t>Annotate as </a:t>
            </a:r>
            <a:r>
              <a:rPr lang="en">
                <a:solidFill>
                  <a:schemeClr val="dk1"/>
                </a:solidFill>
                <a:latin typeface="Consolas"/>
                <a:ea typeface="Consolas"/>
                <a:cs typeface="Consolas"/>
                <a:sym typeface="Consolas"/>
              </a:rPr>
              <a:t>@Database</a:t>
            </a:r>
            <a:endParaRPr>
              <a:solidFill>
                <a:schemeClr val="dk1"/>
              </a:solidFill>
              <a:latin typeface="Consolas"/>
              <a:ea typeface="Consolas"/>
              <a:cs typeface="Consolas"/>
              <a:sym typeface="Consolas"/>
            </a:endParaRPr>
          </a:p>
          <a:p>
            <a:pPr indent="-381000" lvl="0" marL="457200" rtl="0" algn="l">
              <a:spcBef>
                <a:spcPts val="1000"/>
              </a:spcBef>
              <a:spcAft>
                <a:spcPts val="0"/>
              </a:spcAft>
              <a:buClr>
                <a:schemeClr val="dk1"/>
              </a:buClr>
              <a:buSzPts val="2400"/>
              <a:buChar char="●"/>
            </a:pPr>
            <a:r>
              <a:rPr lang="en">
                <a:solidFill>
                  <a:schemeClr val="dk1"/>
                </a:solidFill>
              </a:rPr>
              <a:t>Declare entities for database schema </a:t>
            </a:r>
            <a:br>
              <a:rPr lang="en">
                <a:solidFill>
                  <a:schemeClr val="dk1"/>
                </a:solidFill>
              </a:rPr>
            </a:br>
            <a:r>
              <a:rPr lang="en">
                <a:solidFill>
                  <a:schemeClr val="dk1"/>
                </a:solidFill>
              </a:rPr>
              <a:t>and set version number</a:t>
            </a:r>
            <a:endParaRPr>
              <a:solidFill>
                <a:srgbClr val="000000"/>
              </a:solidFill>
              <a:latin typeface="Consolas"/>
              <a:ea typeface="Consolas"/>
              <a:cs typeface="Consolas"/>
              <a:sym typeface="Consolas"/>
            </a:endParaRPr>
          </a:p>
          <a:p>
            <a:pPr indent="0" lvl="0" marL="0" rtl="0" algn="l">
              <a:lnSpc>
                <a:spcPct val="100000"/>
              </a:lnSpc>
              <a:spcBef>
                <a:spcPts val="0"/>
              </a:spcBef>
              <a:spcAft>
                <a:spcPts val="0"/>
              </a:spcAft>
              <a:buNone/>
            </a:pPr>
            <a:r>
              <a:t/>
            </a:r>
            <a:endParaRPr sz="20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2000">
                <a:solidFill>
                  <a:schemeClr val="dk1"/>
                </a:solidFill>
                <a:latin typeface="Consolas"/>
                <a:ea typeface="Consolas"/>
                <a:cs typeface="Consolas"/>
                <a:sym typeface="Consolas"/>
              </a:rPr>
              <a:t>@Database(entities = {Word.class}, version = 1)</a:t>
            </a:r>
            <a:endParaRPr sz="2000">
              <a:solidFill>
                <a:schemeClr val="dk1"/>
              </a:solidFill>
              <a:latin typeface="Consolas"/>
              <a:ea typeface="Consolas"/>
              <a:cs typeface="Consolas"/>
              <a:sym typeface="Consolas"/>
            </a:endParaRPr>
          </a:p>
          <a:p>
            <a:pPr indent="0" lvl="0" marL="0" rtl="0" algn="l">
              <a:lnSpc>
                <a:spcPct val="100000"/>
              </a:lnSpc>
              <a:spcBef>
                <a:spcPts val="1000"/>
              </a:spcBef>
              <a:spcAft>
                <a:spcPts val="0"/>
              </a:spcAft>
              <a:buNone/>
            </a:pPr>
            <a:r>
              <a:rPr lang="en" sz="2000">
                <a:solidFill>
                  <a:schemeClr val="dk1"/>
                </a:solidFill>
                <a:latin typeface="Consolas"/>
                <a:ea typeface="Consolas"/>
                <a:cs typeface="Consolas"/>
                <a:sym typeface="Consolas"/>
              </a:rPr>
              <a:t>public abstract class WordRoomDatabase extends RoomDatabase</a:t>
            </a:r>
            <a:endParaRPr sz="2000">
              <a:solidFill>
                <a:srgbClr val="000000"/>
              </a:solidFill>
              <a:latin typeface="Consolas"/>
              <a:ea typeface="Consolas"/>
              <a:cs typeface="Consolas"/>
              <a:sym typeface="Consolas"/>
            </a:endParaRPr>
          </a:p>
        </p:txBody>
      </p:sp>
      <p:sp>
        <p:nvSpPr>
          <p:cNvPr id="432" name="Google Shape;432;p45"/>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6" name="Shape 436"/>
        <p:cNvGrpSpPr/>
        <p:nvPr/>
      </p:nvGrpSpPr>
      <p:grpSpPr>
        <a:xfrm>
          <a:off x="0" y="0"/>
          <a:ext cx="0" cy="0"/>
          <a:chOff x="0" y="0"/>
          <a:chExt cx="0" cy="0"/>
        </a:xfrm>
      </p:grpSpPr>
      <p:sp>
        <p:nvSpPr>
          <p:cNvPr id="437" name="Google Shape;437;p46"/>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Room class example</a:t>
            </a:r>
            <a:endParaRPr/>
          </a:p>
          <a:p>
            <a:pPr indent="0" lvl="0" marL="0" rtl="0" algn="l">
              <a:spcBef>
                <a:spcPts val="0"/>
              </a:spcBef>
              <a:spcAft>
                <a:spcPts val="0"/>
              </a:spcAft>
              <a:buNone/>
            </a:pPr>
            <a:r>
              <a:t/>
            </a:r>
            <a:endParaRPr/>
          </a:p>
        </p:txBody>
      </p:sp>
      <p:sp>
        <p:nvSpPr>
          <p:cNvPr id="438" name="Google Shape;438;p46"/>
          <p:cNvSpPr txBox="1"/>
          <p:nvPr>
            <p:ph idx="1" type="body"/>
          </p:nvPr>
        </p:nvSpPr>
        <p:spPr>
          <a:xfrm>
            <a:off x="311700" y="1370450"/>
            <a:ext cx="6776100" cy="33366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sz="2000">
                <a:solidFill>
                  <a:srgbClr val="000000"/>
                </a:solidFill>
                <a:latin typeface="Consolas"/>
                <a:ea typeface="Consolas"/>
                <a:cs typeface="Consolas"/>
                <a:sym typeface="Consolas"/>
              </a:rPr>
              <a:t>@Database(entities = {Word.class}, version = 1)</a:t>
            </a:r>
            <a:endParaRPr sz="2000">
              <a:solidFill>
                <a:srgbClr val="000000"/>
              </a:solidFill>
              <a:latin typeface="Consolas"/>
              <a:ea typeface="Consolas"/>
              <a:cs typeface="Consolas"/>
              <a:sym typeface="Consolas"/>
            </a:endParaRPr>
          </a:p>
          <a:p>
            <a:pPr indent="0" lvl="0" marL="0" rtl="0" algn="l">
              <a:lnSpc>
                <a:spcPct val="100000"/>
              </a:lnSpc>
              <a:spcBef>
                <a:spcPts val="1000"/>
              </a:spcBef>
              <a:spcAft>
                <a:spcPts val="0"/>
              </a:spcAft>
              <a:buClr>
                <a:schemeClr val="dk1"/>
              </a:buClr>
              <a:buSzPts val="1100"/>
              <a:buFont typeface="Arial"/>
              <a:buNone/>
            </a:pPr>
            <a:r>
              <a:rPr lang="en" sz="2000">
                <a:solidFill>
                  <a:srgbClr val="000000"/>
                </a:solidFill>
                <a:latin typeface="Consolas"/>
                <a:ea typeface="Consolas"/>
                <a:cs typeface="Consolas"/>
                <a:sym typeface="Consolas"/>
              </a:rPr>
              <a:t>public abstract class WordRoomDatabase </a:t>
            </a:r>
            <a:endParaRPr sz="2000">
              <a:solidFill>
                <a:srgbClr val="000000"/>
              </a:solidFill>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 sz="2000">
                <a:solidFill>
                  <a:srgbClr val="000000"/>
                </a:solidFill>
                <a:latin typeface="Consolas"/>
                <a:ea typeface="Consolas"/>
                <a:cs typeface="Consolas"/>
                <a:sym typeface="Consolas"/>
              </a:rPr>
              <a:t>                      extends</a:t>
            </a:r>
            <a:r>
              <a:rPr lang="en" sz="2000">
                <a:solidFill>
                  <a:srgbClr val="000000"/>
                </a:solidFill>
                <a:latin typeface="Consolas"/>
                <a:ea typeface="Consolas"/>
                <a:cs typeface="Consolas"/>
                <a:sym typeface="Consolas"/>
              </a:rPr>
              <a:t> </a:t>
            </a:r>
            <a:r>
              <a:rPr lang="en" sz="2000">
                <a:solidFill>
                  <a:srgbClr val="000000"/>
                </a:solidFill>
                <a:latin typeface="Consolas"/>
                <a:ea typeface="Consolas"/>
                <a:cs typeface="Consolas"/>
                <a:sym typeface="Consolas"/>
              </a:rPr>
              <a:t>RoomDatabase { </a:t>
            </a:r>
            <a:endParaRPr sz="2000">
              <a:solidFill>
                <a:srgbClr val="000000"/>
              </a:solidFill>
              <a:latin typeface="Consolas"/>
              <a:ea typeface="Consolas"/>
              <a:cs typeface="Consolas"/>
              <a:sym typeface="Consolas"/>
            </a:endParaRPr>
          </a:p>
          <a:p>
            <a:pPr indent="0" lvl="0" marL="0" rtl="0" algn="l">
              <a:lnSpc>
                <a:spcPct val="100000"/>
              </a:lnSpc>
              <a:spcBef>
                <a:spcPts val="3000"/>
              </a:spcBef>
              <a:spcAft>
                <a:spcPts val="0"/>
              </a:spcAft>
              <a:buClr>
                <a:schemeClr val="dk1"/>
              </a:buClr>
              <a:buSzPts val="1100"/>
              <a:buFont typeface="Arial"/>
              <a:buNone/>
            </a:pPr>
            <a:r>
              <a:rPr lang="en" sz="2000">
                <a:solidFill>
                  <a:srgbClr val="000000"/>
                </a:solidFill>
                <a:latin typeface="Consolas"/>
                <a:ea typeface="Consolas"/>
                <a:cs typeface="Consolas"/>
                <a:sym typeface="Consolas"/>
              </a:rPr>
              <a:t>   public abstract WordDao wordDao();</a:t>
            </a:r>
            <a:endParaRPr sz="2000">
              <a:solidFill>
                <a:srgbClr val="000000"/>
              </a:solidFill>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t/>
            </a:r>
            <a:endParaRPr sz="2000">
              <a:solidFill>
                <a:srgbClr val="000000"/>
              </a:solidFill>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 sz="2000">
                <a:solidFill>
                  <a:srgbClr val="000000"/>
                </a:solidFill>
                <a:latin typeface="Consolas"/>
                <a:ea typeface="Consolas"/>
                <a:cs typeface="Consolas"/>
                <a:sym typeface="Consolas"/>
              </a:rPr>
              <a:t>   private static WordRoomDatabase INSTANCE;</a:t>
            </a:r>
            <a:endParaRPr sz="2000">
              <a:solidFill>
                <a:srgbClr val="000000"/>
              </a:solidFill>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t/>
            </a:r>
            <a:endParaRPr sz="2000">
              <a:solidFill>
                <a:srgbClr val="000000"/>
              </a:solidFill>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 sz="2000">
                <a:solidFill>
                  <a:srgbClr val="000000"/>
                </a:solidFill>
                <a:latin typeface="Consolas"/>
                <a:ea typeface="Consolas"/>
                <a:cs typeface="Consolas"/>
                <a:sym typeface="Consolas"/>
              </a:rPr>
              <a:t>   // ... create instance here</a:t>
            </a:r>
            <a:endParaRPr sz="2000">
              <a:solidFill>
                <a:srgbClr val="000000"/>
              </a:solidFill>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 sz="2000">
                <a:solidFill>
                  <a:srgbClr val="000000"/>
                </a:solidFill>
                <a:latin typeface="Consolas"/>
                <a:ea typeface="Consolas"/>
                <a:cs typeface="Consolas"/>
                <a:sym typeface="Consolas"/>
              </a:rPr>
              <a:t>}</a:t>
            </a:r>
            <a:endParaRPr sz="2000">
              <a:solidFill>
                <a:srgbClr val="000000"/>
              </a:solidFill>
              <a:latin typeface="Consolas"/>
              <a:ea typeface="Consolas"/>
              <a:cs typeface="Consolas"/>
              <a:sym typeface="Consolas"/>
            </a:endParaRPr>
          </a:p>
        </p:txBody>
      </p:sp>
      <p:sp>
        <p:nvSpPr>
          <p:cNvPr id="439" name="Google Shape;439;p46"/>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pSp>
        <p:nvGrpSpPr>
          <p:cNvPr id="440" name="Google Shape;440;p46"/>
          <p:cNvGrpSpPr/>
          <p:nvPr/>
        </p:nvGrpSpPr>
        <p:grpSpPr>
          <a:xfrm>
            <a:off x="7151188" y="3099050"/>
            <a:ext cx="1857375" cy="1543050"/>
            <a:chOff x="7151188" y="2489450"/>
            <a:chExt cx="1857375" cy="1543050"/>
          </a:xfrm>
        </p:grpSpPr>
        <p:pic>
          <p:nvPicPr>
            <p:cNvPr id="441" name="Google Shape;441;p46"/>
            <p:cNvPicPr preferRelativeResize="0"/>
            <p:nvPr/>
          </p:nvPicPr>
          <p:blipFill>
            <a:blip r:embed="rId3">
              <a:alphaModFix/>
            </a:blip>
            <a:stretch>
              <a:fillRect/>
            </a:stretch>
          </p:blipFill>
          <p:spPr>
            <a:xfrm>
              <a:off x="7151188" y="2489450"/>
              <a:ext cx="1857375" cy="1543050"/>
            </a:xfrm>
            <a:prstGeom prst="rect">
              <a:avLst/>
            </a:prstGeom>
            <a:noFill/>
            <a:ln>
              <a:noFill/>
            </a:ln>
          </p:spPr>
        </p:pic>
        <p:sp>
          <p:nvSpPr>
            <p:cNvPr id="442" name="Google Shape;442;p46"/>
            <p:cNvSpPr txBox="1"/>
            <p:nvPr/>
          </p:nvSpPr>
          <p:spPr>
            <a:xfrm>
              <a:off x="7355200" y="2540900"/>
              <a:ext cx="1553400" cy="147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2000">
                  <a:latin typeface="Roboto"/>
                  <a:ea typeface="Roboto"/>
                  <a:cs typeface="Roboto"/>
                  <a:sym typeface="Roboto"/>
                </a:rPr>
                <a:t>Create database as singleton instance</a:t>
              </a:r>
              <a:endParaRPr i="1" sz="2000">
                <a:latin typeface="Roboto"/>
                <a:ea typeface="Roboto"/>
                <a:cs typeface="Roboto"/>
                <a:sym typeface="Roboto"/>
              </a:endParaRPr>
            </a:p>
          </p:txBody>
        </p:sp>
      </p:grpSp>
      <p:sp>
        <p:nvSpPr>
          <p:cNvPr id="443" name="Google Shape;443;p46"/>
          <p:cNvSpPr/>
          <p:nvPr/>
        </p:nvSpPr>
        <p:spPr>
          <a:xfrm>
            <a:off x="6017900" y="3176775"/>
            <a:ext cx="1183056" cy="390886"/>
          </a:xfrm>
          <a:custGeom>
            <a:rect b="b" l="l" r="r" t="t"/>
            <a:pathLst>
              <a:path extrusionOk="0" h="15979" w="61722">
                <a:moveTo>
                  <a:pt x="61722" y="15979"/>
                </a:moveTo>
                <a:cubicBezTo>
                  <a:pt x="59596" y="14539"/>
                  <a:pt x="54315" y="9876"/>
                  <a:pt x="48966" y="7338"/>
                </a:cubicBezTo>
                <a:cubicBezTo>
                  <a:pt x="43617" y="4801"/>
                  <a:pt x="36211" y="1714"/>
                  <a:pt x="29627" y="754"/>
                </a:cubicBezTo>
                <a:cubicBezTo>
                  <a:pt x="23043" y="-206"/>
                  <a:pt x="14402" y="-343"/>
                  <a:pt x="9464" y="1577"/>
                </a:cubicBezTo>
                <a:cubicBezTo>
                  <a:pt x="4526" y="3497"/>
                  <a:pt x="1577" y="10492"/>
                  <a:pt x="0" y="12275"/>
                </a:cubicBezTo>
              </a:path>
            </a:pathLst>
          </a:custGeom>
          <a:noFill/>
          <a:ln cap="flat" cmpd="sng" w="38100">
            <a:solidFill>
              <a:srgbClr val="039BE5"/>
            </a:solidFill>
            <a:prstDash val="dash"/>
            <a:round/>
            <a:headEnd len="med" w="med" type="none"/>
            <a:tailEnd len="med" w="med" type="triangle"/>
          </a:ln>
        </p:spPr>
      </p:sp>
      <p:grpSp>
        <p:nvGrpSpPr>
          <p:cNvPr id="444" name="Google Shape;444;p46"/>
          <p:cNvGrpSpPr/>
          <p:nvPr/>
        </p:nvGrpSpPr>
        <p:grpSpPr>
          <a:xfrm>
            <a:off x="7190438" y="2159023"/>
            <a:ext cx="1857375" cy="822137"/>
            <a:chOff x="7151188" y="2632468"/>
            <a:chExt cx="1857375" cy="1543050"/>
          </a:xfrm>
        </p:grpSpPr>
        <p:pic>
          <p:nvPicPr>
            <p:cNvPr id="445" name="Google Shape;445;p46"/>
            <p:cNvPicPr preferRelativeResize="0"/>
            <p:nvPr/>
          </p:nvPicPr>
          <p:blipFill>
            <a:blip r:embed="rId3">
              <a:alphaModFix/>
            </a:blip>
            <a:stretch>
              <a:fillRect/>
            </a:stretch>
          </p:blipFill>
          <p:spPr>
            <a:xfrm>
              <a:off x="7151188" y="2632468"/>
              <a:ext cx="1857375" cy="1543050"/>
            </a:xfrm>
            <a:prstGeom prst="rect">
              <a:avLst/>
            </a:prstGeom>
            <a:noFill/>
            <a:ln>
              <a:noFill/>
            </a:ln>
          </p:spPr>
        </p:pic>
        <p:sp>
          <p:nvSpPr>
            <p:cNvPr id="446" name="Google Shape;446;p46"/>
            <p:cNvSpPr txBox="1"/>
            <p:nvPr/>
          </p:nvSpPr>
          <p:spPr>
            <a:xfrm>
              <a:off x="7279000" y="2683918"/>
              <a:ext cx="1553400" cy="147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2000">
                  <a:latin typeface="Roboto"/>
                  <a:ea typeface="Roboto"/>
                  <a:cs typeface="Roboto"/>
                  <a:sym typeface="Roboto"/>
                </a:rPr>
                <a:t>DAO for database</a:t>
              </a:r>
              <a:endParaRPr i="1" sz="2000">
                <a:latin typeface="Roboto"/>
                <a:ea typeface="Roboto"/>
                <a:cs typeface="Roboto"/>
                <a:sym typeface="Roboto"/>
              </a:endParaRPr>
            </a:p>
          </p:txBody>
        </p:sp>
      </p:grpSp>
      <p:sp>
        <p:nvSpPr>
          <p:cNvPr id="447" name="Google Shape;447;p46"/>
          <p:cNvSpPr/>
          <p:nvPr/>
        </p:nvSpPr>
        <p:spPr>
          <a:xfrm>
            <a:off x="2633475" y="1203575"/>
            <a:ext cx="4906900" cy="329219"/>
          </a:xfrm>
          <a:custGeom>
            <a:rect b="b" l="l" r="r" t="t"/>
            <a:pathLst>
              <a:path extrusionOk="0" h="18558" w="196276">
                <a:moveTo>
                  <a:pt x="196276" y="18558"/>
                </a:moveTo>
                <a:cubicBezTo>
                  <a:pt x="192641" y="16912"/>
                  <a:pt x="183725" y="11494"/>
                  <a:pt x="174467" y="8682"/>
                </a:cubicBezTo>
                <a:cubicBezTo>
                  <a:pt x="165209" y="5870"/>
                  <a:pt x="155471" y="2990"/>
                  <a:pt x="140726" y="1687"/>
                </a:cubicBezTo>
                <a:cubicBezTo>
                  <a:pt x="125981" y="384"/>
                  <a:pt x="104996" y="933"/>
                  <a:pt x="85999" y="864"/>
                </a:cubicBezTo>
                <a:cubicBezTo>
                  <a:pt x="67002" y="795"/>
                  <a:pt x="41079" y="-1194"/>
                  <a:pt x="26746" y="1275"/>
                </a:cubicBezTo>
                <a:cubicBezTo>
                  <a:pt x="12413" y="3744"/>
                  <a:pt x="4458" y="13277"/>
                  <a:pt x="0" y="15677"/>
                </a:cubicBezTo>
              </a:path>
            </a:pathLst>
          </a:custGeom>
          <a:noFill/>
          <a:ln cap="flat" cmpd="sng" w="38100">
            <a:solidFill>
              <a:srgbClr val="9900FF"/>
            </a:solidFill>
            <a:prstDash val="dash"/>
            <a:round/>
            <a:headEnd len="med" w="med" type="none"/>
            <a:tailEnd len="med" w="med" type="triangle"/>
          </a:ln>
        </p:spPr>
      </p:sp>
      <p:grpSp>
        <p:nvGrpSpPr>
          <p:cNvPr id="448" name="Google Shape;448;p46"/>
          <p:cNvGrpSpPr/>
          <p:nvPr/>
        </p:nvGrpSpPr>
        <p:grpSpPr>
          <a:xfrm>
            <a:off x="7190438" y="1168423"/>
            <a:ext cx="1857375" cy="822137"/>
            <a:chOff x="7151188" y="487198"/>
            <a:chExt cx="1857375" cy="1543050"/>
          </a:xfrm>
        </p:grpSpPr>
        <p:pic>
          <p:nvPicPr>
            <p:cNvPr id="449" name="Google Shape;449;p46"/>
            <p:cNvPicPr preferRelativeResize="0"/>
            <p:nvPr/>
          </p:nvPicPr>
          <p:blipFill>
            <a:blip r:embed="rId3">
              <a:alphaModFix/>
            </a:blip>
            <a:stretch>
              <a:fillRect/>
            </a:stretch>
          </p:blipFill>
          <p:spPr>
            <a:xfrm>
              <a:off x="7151188" y="487198"/>
              <a:ext cx="1857375" cy="1543050"/>
            </a:xfrm>
            <a:prstGeom prst="rect">
              <a:avLst/>
            </a:prstGeom>
            <a:noFill/>
            <a:ln>
              <a:noFill/>
            </a:ln>
          </p:spPr>
        </p:pic>
        <p:sp>
          <p:nvSpPr>
            <p:cNvPr id="450" name="Google Shape;450;p46"/>
            <p:cNvSpPr txBox="1"/>
            <p:nvPr/>
          </p:nvSpPr>
          <p:spPr>
            <a:xfrm>
              <a:off x="7279000" y="538648"/>
              <a:ext cx="1672500" cy="147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2000">
                  <a:latin typeface="Roboto"/>
                  <a:ea typeface="Roboto"/>
                  <a:cs typeface="Roboto"/>
                  <a:sym typeface="Roboto"/>
                </a:rPr>
                <a:t>Entity defines</a:t>
              </a:r>
              <a:endParaRPr i="1" sz="2000">
                <a:latin typeface="Roboto"/>
                <a:ea typeface="Roboto"/>
                <a:cs typeface="Roboto"/>
                <a:sym typeface="Roboto"/>
              </a:endParaRPr>
            </a:p>
            <a:p>
              <a:pPr indent="0" lvl="0" marL="0" rtl="0" algn="l">
                <a:spcBef>
                  <a:spcPts val="0"/>
                </a:spcBef>
                <a:spcAft>
                  <a:spcPts val="0"/>
                </a:spcAft>
                <a:buNone/>
              </a:pPr>
              <a:r>
                <a:rPr i="1" lang="en" sz="2000">
                  <a:latin typeface="Roboto"/>
                  <a:ea typeface="Roboto"/>
                  <a:cs typeface="Roboto"/>
                  <a:sym typeface="Roboto"/>
                </a:rPr>
                <a:t>DB schema</a:t>
              </a:r>
              <a:endParaRPr i="1" sz="2000">
                <a:latin typeface="Roboto"/>
                <a:ea typeface="Roboto"/>
                <a:cs typeface="Roboto"/>
                <a:sym typeface="Roboto"/>
              </a:endParaRPr>
            </a:p>
          </p:txBody>
        </p:sp>
      </p:grpSp>
      <p:sp>
        <p:nvSpPr>
          <p:cNvPr id="451" name="Google Shape;451;p46"/>
          <p:cNvSpPr/>
          <p:nvPr/>
        </p:nvSpPr>
        <p:spPr>
          <a:xfrm>
            <a:off x="3909050" y="2596761"/>
            <a:ext cx="3312425" cy="345325"/>
          </a:xfrm>
          <a:custGeom>
            <a:rect b="b" l="l" r="r" t="t"/>
            <a:pathLst>
              <a:path extrusionOk="0" h="13813" w="132497">
                <a:moveTo>
                  <a:pt x="132497" y="10110"/>
                </a:moveTo>
                <a:cubicBezTo>
                  <a:pt x="128999" y="8876"/>
                  <a:pt x="122347" y="4212"/>
                  <a:pt x="111511" y="2703"/>
                </a:cubicBezTo>
                <a:cubicBezTo>
                  <a:pt x="100675" y="1194"/>
                  <a:pt x="82365" y="1331"/>
                  <a:pt x="67483" y="1057"/>
                </a:cubicBezTo>
                <a:cubicBezTo>
                  <a:pt x="52601" y="783"/>
                  <a:pt x="33467" y="-1069"/>
                  <a:pt x="22220" y="1057"/>
                </a:cubicBezTo>
                <a:cubicBezTo>
                  <a:pt x="10973" y="3183"/>
                  <a:pt x="3703" y="11687"/>
                  <a:pt x="0" y="13813"/>
                </a:cubicBezTo>
              </a:path>
            </a:pathLst>
          </a:custGeom>
          <a:noFill/>
          <a:ln cap="flat" cmpd="sng" w="38100">
            <a:solidFill>
              <a:srgbClr val="0000FF"/>
            </a:solidFill>
            <a:prstDash val="dash"/>
            <a:round/>
            <a:headEnd len="med" w="med" type="none"/>
            <a:tailEnd len="med" w="med" type="triangle"/>
          </a:ln>
        </p:spPr>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5" name="Shape 455"/>
        <p:cNvGrpSpPr/>
        <p:nvPr/>
      </p:nvGrpSpPr>
      <p:grpSpPr>
        <a:xfrm>
          <a:off x="0" y="0"/>
          <a:ext cx="0" cy="0"/>
          <a:chOff x="0" y="0"/>
          <a:chExt cx="0" cy="0"/>
        </a:xfrm>
      </p:grpSpPr>
      <p:sp>
        <p:nvSpPr>
          <p:cNvPr id="456" name="Google Shape;456;p47"/>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Use Database builder</a:t>
            </a:r>
            <a:endParaRPr/>
          </a:p>
          <a:p>
            <a:pPr indent="0" lvl="0" marL="0" rtl="0" algn="l">
              <a:spcBef>
                <a:spcPts val="0"/>
              </a:spcBef>
              <a:spcAft>
                <a:spcPts val="0"/>
              </a:spcAft>
              <a:buNone/>
            </a:pPr>
            <a:r>
              <a:t/>
            </a:r>
            <a:endParaRPr/>
          </a:p>
        </p:txBody>
      </p:sp>
      <p:sp>
        <p:nvSpPr>
          <p:cNvPr id="457" name="Google Shape;457;p47"/>
          <p:cNvSpPr txBox="1"/>
          <p:nvPr>
            <p:ph idx="1" type="body"/>
          </p:nvPr>
        </p:nvSpPr>
        <p:spPr>
          <a:xfrm>
            <a:off x="228900" y="1121275"/>
            <a:ext cx="8520600" cy="33885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Clr>
                <a:srgbClr val="000000"/>
              </a:buClr>
              <a:buSzPts val="2400"/>
              <a:buChar char="●"/>
            </a:pPr>
            <a:r>
              <a:rPr lang="en">
                <a:solidFill>
                  <a:srgbClr val="000000"/>
                </a:solidFill>
              </a:rPr>
              <a:t>Use Room's database builder to create the database</a:t>
            </a:r>
            <a:endParaRPr>
              <a:solidFill>
                <a:srgbClr val="000000"/>
              </a:solidFill>
            </a:endParaRPr>
          </a:p>
          <a:p>
            <a:pPr indent="-381000" lvl="0" marL="457200" rtl="0" algn="l">
              <a:spcBef>
                <a:spcPts val="1000"/>
              </a:spcBef>
              <a:spcAft>
                <a:spcPts val="0"/>
              </a:spcAft>
              <a:buClr>
                <a:srgbClr val="000000"/>
              </a:buClr>
              <a:buSzPts val="2400"/>
              <a:buChar char="●"/>
            </a:pPr>
            <a:r>
              <a:rPr lang="en">
                <a:solidFill>
                  <a:srgbClr val="000000"/>
                </a:solidFill>
              </a:rPr>
              <a:t>Create DB as singleton instance</a:t>
            </a:r>
            <a:endParaRPr>
              <a:solidFill>
                <a:srgbClr val="000000"/>
              </a:solidFill>
            </a:endParaRPr>
          </a:p>
          <a:p>
            <a:pPr indent="0" lvl="0" marL="457200" rtl="0" algn="l">
              <a:lnSpc>
                <a:spcPct val="115000"/>
              </a:lnSpc>
              <a:spcBef>
                <a:spcPts val="1000"/>
              </a:spcBef>
              <a:spcAft>
                <a:spcPts val="0"/>
              </a:spcAft>
              <a:buNone/>
            </a:pPr>
            <a:r>
              <a:t/>
            </a:r>
            <a:endParaRPr>
              <a:solidFill>
                <a:schemeClr val="dk1"/>
              </a:solidFill>
              <a:latin typeface="Consolas"/>
              <a:ea typeface="Consolas"/>
              <a:cs typeface="Consolas"/>
              <a:sym typeface="Consolas"/>
            </a:endParaRPr>
          </a:p>
          <a:p>
            <a:pPr indent="0" lvl="0" marL="457200" rtl="0" algn="l">
              <a:lnSpc>
                <a:spcPct val="115000"/>
              </a:lnSpc>
              <a:spcBef>
                <a:spcPts val="1000"/>
              </a:spcBef>
              <a:spcAft>
                <a:spcPts val="0"/>
              </a:spcAft>
              <a:buNone/>
            </a:pPr>
            <a:r>
              <a:rPr lang="en">
                <a:solidFill>
                  <a:schemeClr val="dk1"/>
                </a:solidFill>
                <a:latin typeface="Consolas"/>
                <a:ea typeface="Consolas"/>
                <a:cs typeface="Consolas"/>
                <a:sym typeface="Consolas"/>
              </a:rPr>
              <a:t>private static WordRoomDatabase INSTANCE;</a:t>
            </a:r>
            <a:endParaRPr>
              <a:solidFill>
                <a:schemeClr val="dk1"/>
              </a:solidFill>
              <a:highlight>
                <a:schemeClr val="lt1"/>
              </a:highlight>
              <a:latin typeface="Consolas"/>
              <a:ea typeface="Consolas"/>
              <a:cs typeface="Consolas"/>
              <a:sym typeface="Consolas"/>
            </a:endParaRPr>
          </a:p>
          <a:p>
            <a:pPr indent="0" lvl="0" marL="457200" rtl="0" algn="l">
              <a:lnSpc>
                <a:spcPct val="115000"/>
              </a:lnSpc>
              <a:spcBef>
                <a:spcPts val="1000"/>
              </a:spcBef>
              <a:spcAft>
                <a:spcPts val="0"/>
              </a:spcAft>
              <a:buNone/>
            </a:pPr>
            <a:r>
              <a:rPr lang="en">
                <a:solidFill>
                  <a:schemeClr val="dk1"/>
                </a:solidFill>
                <a:highlight>
                  <a:schemeClr val="lt1"/>
                </a:highlight>
                <a:latin typeface="Consolas"/>
                <a:ea typeface="Consolas"/>
                <a:cs typeface="Consolas"/>
                <a:sym typeface="Consolas"/>
              </a:rPr>
              <a:t>INSTANCE = Room.databaseBuilder(...)</a:t>
            </a:r>
            <a:endParaRPr>
              <a:solidFill>
                <a:schemeClr val="dk1"/>
              </a:solidFill>
              <a:highlight>
                <a:schemeClr val="lt1"/>
              </a:highlight>
              <a:latin typeface="Consolas"/>
              <a:ea typeface="Consolas"/>
              <a:cs typeface="Consolas"/>
              <a:sym typeface="Consolas"/>
            </a:endParaRPr>
          </a:p>
          <a:p>
            <a:pPr indent="0" lvl="0" marL="914400" rtl="0" algn="l">
              <a:lnSpc>
                <a:spcPct val="115000"/>
              </a:lnSpc>
              <a:spcBef>
                <a:spcPts val="1000"/>
              </a:spcBef>
              <a:spcAft>
                <a:spcPts val="0"/>
              </a:spcAft>
              <a:buNone/>
            </a:pPr>
            <a:r>
              <a:rPr lang="en">
                <a:solidFill>
                  <a:schemeClr val="dk1"/>
                </a:solidFill>
                <a:highlight>
                  <a:schemeClr val="lt1"/>
                </a:highlight>
                <a:latin typeface="Consolas"/>
                <a:ea typeface="Consolas"/>
                <a:cs typeface="Consolas"/>
                <a:sym typeface="Consolas"/>
              </a:rPr>
              <a:t>.build();</a:t>
            </a:r>
            <a:endParaRPr>
              <a:solidFill>
                <a:srgbClr val="000000"/>
              </a:solidFill>
              <a:latin typeface="Consolas"/>
              <a:ea typeface="Consolas"/>
              <a:cs typeface="Consolas"/>
              <a:sym typeface="Consolas"/>
            </a:endParaRPr>
          </a:p>
        </p:txBody>
      </p:sp>
      <p:sp>
        <p:nvSpPr>
          <p:cNvPr id="458" name="Google Shape;458;p47"/>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2" name="Shape 462"/>
        <p:cNvGrpSpPr/>
        <p:nvPr/>
      </p:nvGrpSpPr>
      <p:grpSpPr>
        <a:xfrm>
          <a:off x="0" y="0"/>
          <a:ext cx="0" cy="0"/>
          <a:chOff x="0" y="0"/>
          <a:chExt cx="0" cy="0"/>
        </a:xfrm>
      </p:grpSpPr>
      <p:sp>
        <p:nvSpPr>
          <p:cNvPr id="463" name="Google Shape;463;p48"/>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Specify database class and name</a:t>
            </a:r>
            <a:endParaRPr/>
          </a:p>
          <a:p>
            <a:pPr indent="0" lvl="0" marL="0" rtl="0" algn="l">
              <a:spcBef>
                <a:spcPts val="0"/>
              </a:spcBef>
              <a:spcAft>
                <a:spcPts val="0"/>
              </a:spcAft>
              <a:buNone/>
            </a:pPr>
            <a:r>
              <a:t/>
            </a:r>
            <a:endParaRPr/>
          </a:p>
        </p:txBody>
      </p:sp>
      <p:sp>
        <p:nvSpPr>
          <p:cNvPr id="464" name="Google Shape;464;p48"/>
          <p:cNvSpPr txBox="1"/>
          <p:nvPr>
            <p:ph idx="1" type="body"/>
          </p:nvPr>
        </p:nvSpPr>
        <p:spPr>
          <a:xfrm>
            <a:off x="228900" y="1121275"/>
            <a:ext cx="8520600" cy="33885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Clr>
                <a:srgbClr val="000000"/>
              </a:buClr>
              <a:buSzPts val="2400"/>
              <a:buChar char="●"/>
            </a:pPr>
            <a:r>
              <a:rPr lang="en">
                <a:solidFill>
                  <a:srgbClr val="000000"/>
                </a:solidFill>
              </a:rPr>
              <a:t>Specify </a:t>
            </a:r>
            <a:r>
              <a:rPr lang="en">
                <a:solidFill>
                  <a:srgbClr val="000000"/>
                </a:solidFill>
                <a:latin typeface="Consolas"/>
                <a:ea typeface="Consolas"/>
                <a:cs typeface="Consolas"/>
                <a:sym typeface="Consolas"/>
              </a:rPr>
              <a:t>Room</a:t>
            </a:r>
            <a:r>
              <a:rPr lang="en"/>
              <a:t> database class and database name</a:t>
            </a:r>
            <a:endParaRPr/>
          </a:p>
          <a:p>
            <a:pPr indent="0" lvl="0" marL="457200" rtl="0" algn="l">
              <a:lnSpc>
                <a:spcPct val="115000"/>
              </a:lnSpc>
              <a:spcBef>
                <a:spcPts val="1000"/>
              </a:spcBef>
              <a:spcAft>
                <a:spcPts val="0"/>
              </a:spcAft>
              <a:buNone/>
            </a:pPr>
            <a:r>
              <a:rPr lang="en">
                <a:solidFill>
                  <a:srgbClr val="666666"/>
                </a:solidFill>
                <a:highlight>
                  <a:schemeClr val="lt1"/>
                </a:highlight>
                <a:latin typeface="Consolas"/>
                <a:ea typeface="Consolas"/>
                <a:cs typeface="Consolas"/>
                <a:sym typeface="Consolas"/>
              </a:rPr>
              <a:t>INSTANCE = Room.databaseBuilder(</a:t>
            </a:r>
            <a:endParaRPr>
              <a:solidFill>
                <a:srgbClr val="666666"/>
              </a:solidFill>
              <a:highlight>
                <a:schemeClr val="lt1"/>
              </a:highlight>
              <a:latin typeface="Consolas"/>
              <a:ea typeface="Consolas"/>
              <a:cs typeface="Consolas"/>
              <a:sym typeface="Consolas"/>
            </a:endParaRPr>
          </a:p>
          <a:p>
            <a:pPr indent="0" lvl="0" marL="1371600" rtl="0" algn="l">
              <a:lnSpc>
                <a:spcPct val="115000"/>
              </a:lnSpc>
              <a:spcBef>
                <a:spcPts val="0"/>
              </a:spcBef>
              <a:spcAft>
                <a:spcPts val="0"/>
              </a:spcAft>
              <a:buNone/>
            </a:pPr>
            <a:r>
              <a:rPr lang="en">
                <a:solidFill>
                  <a:srgbClr val="666666"/>
                </a:solidFill>
                <a:highlight>
                  <a:schemeClr val="lt1"/>
                </a:highlight>
                <a:latin typeface="Consolas"/>
                <a:ea typeface="Consolas"/>
                <a:cs typeface="Consolas"/>
                <a:sym typeface="Consolas"/>
              </a:rPr>
              <a:t>context,</a:t>
            </a:r>
            <a:endParaRPr>
              <a:solidFill>
                <a:srgbClr val="666666"/>
              </a:solidFill>
              <a:highlight>
                <a:schemeClr val="lt1"/>
              </a:highlight>
              <a:latin typeface="Consolas"/>
              <a:ea typeface="Consolas"/>
              <a:cs typeface="Consolas"/>
              <a:sym typeface="Consolas"/>
            </a:endParaRPr>
          </a:p>
          <a:p>
            <a:pPr indent="0" lvl="0" marL="1371600" rtl="0" algn="l">
              <a:lnSpc>
                <a:spcPct val="115000"/>
              </a:lnSpc>
              <a:spcBef>
                <a:spcPts val="0"/>
              </a:spcBef>
              <a:spcAft>
                <a:spcPts val="0"/>
              </a:spcAft>
              <a:buNone/>
            </a:pPr>
            <a:r>
              <a:rPr b="1" lang="en">
                <a:solidFill>
                  <a:schemeClr val="dk1"/>
                </a:solidFill>
                <a:highlight>
                  <a:schemeClr val="lt1"/>
                </a:highlight>
                <a:latin typeface="Consolas"/>
                <a:ea typeface="Consolas"/>
                <a:cs typeface="Consolas"/>
                <a:sym typeface="Consolas"/>
              </a:rPr>
              <a:t>WordRoomDatabase.class, "word_database")</a:t>
            </a:r>
            <a:endParaRPr b="1">
              <a:solidFill>
                <a:schemeClr val="dk1"/>
              </a:solidFill>
              <a:highlight>
                <a:schemeClr val="lt1"/>
              </a:highlight>
              <a:latin typeface="Consolas"/>
              <a:ea typeface="Consolas"/>
              <a:cs typeface="Consolas"/>
              <a:sym typeface="Consolas"/>
            </a:endParaRPr>
          </a:p>
          <a:p>
            <a:pPr indent="0" lvl="0" marL="1371600" rtl="0" algn="l">
              <a:lnSpc>
                <a:spcPct val="115000"/>
              </a:lnSpc>
              <a:spcBef>
                <a:spcPts val="0"/>
              </a:spcBef>
              <a:spcAft>
                <a:spcPts val="0"/>
              </a:spcAft>
              <a:buNone/>
            </a:pPr>
            <a:r>
              <a:rPr lang="en">
                <a:solidFill>
                  <a:srgbClr val="666666"/>
                </a:solidFill>
                <a:highlight>
                  <a:schemeClr val="lt1"/>
                </a:highlight>
                <a:latin typeface="Consolas"/>
                <a:ea typeface="Consolas"/>
                <a:cs typeface="Consolas"/>
                <a:sym typeface="Consolas"/>
              </a:rPr>
              <a:t>//...</a:t>
            </a:r>
            <a:endParaRPr>
              <a:solidFill>
                <a:srgbClr val="666666"/>
              </a:solidFill>
              <a:highlight>
                <a:schemeClr val="lt1"/>
              </a:highlight>
              <a:latin typeface="Consolas"/>
              <a:ea typeface="Consolas"/>
              <a:cs typeface="Consolas"/>
              <a:sym typeface="Consolas"/>
            </a:endParaRPr>
          </a:p>
          <a:p>
            <a:pPr indent="0" lvl="0" marL="1371600" rtl="0" algn="l">
              <a:lnSpc>
                <a:spcPct val="115000"/>
              </a:lnSpc>
              <a:spcBef>
                <a:spcPts val="0"/>
              </a:spcBef>
              <a:spcAft>
                <a:spcPts val="0"/>
              </a:spcAft>
              <a:buNone/>
            </a:pPr>
            <a:r>
              <a:rPr lang="en">
                <a:solidFill>
                  <a:srgbClr val="666666"/>
                </a:solidFill>
                <a:highlight>
                  <a:schemeClr val="lt1"/>
                </a:highlight>
                <a:latin typeface="Consolas"/>
                <a:ea typeface="Consolas"/>
                <a:cs typeface="Consolas"/>
                <a:sym typeface="Consolas"/>
              </a:rPr>
              <a:t>.build(); </a:t>
            </a:r>
            <a:endParaRPr>
              <a:solidFill>
                <a:srgbClr val="666666"/>
              </a:solidFill>
              <a:latin typeface="Consolas"/>
              <a:ea typeface="Consolas"/>
              <a:cs typeface="Consolas"/>
              <a:sym typeface="Consolas"/>
            </a:endParaRPr>
          </a:p>
        </p:txBody>
      </p:sp>
      <p:sp>
        <p:nvSpPr>
          <p:cNvPr id="465" name="Google Shape;465;p48"/>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9" name="Shape 469"/>
        <p:cNvGrpSpPr/>
        <p:nvPr/>
      </p:nvGrpSpPr>
      <p:grpSpPr>
        <a:xfrm>
          <a:off x="0" y="0"/>
          <a:ext cx="0" cy="0"/>
          <a:chOff x="0" y="0"/>
          <a:chExt cx="0" cy="0"/>
        </a:xfrm>
      </p:grpSpPr>
      <p:sp>
        <p:nvSpPr>
          <p:cNvPr id="470" name="Google Shape;470;p49"/>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Specify onOpen callback</a:t>
            </a:r>
            <a:endParaRPr/>
          </a:p>
          <a:p>
            <a:pPr indent="0" lvl="0" marL="0" rtl="0" algn="l">
              <a:spcBef>
                <a:spcPts val="0"/>
              </a:spcBef>
              <a:spcAft>
                <a:spcPts val="0"/>
              </a:spcAft>
              <a:buNone/>
            </a:pPr>
            <a:r>
              <a:t/>
            </a:r>
            <a:endParaRPr/>
          </a:p>
        </p:txBody>
      </p:sp>
      <p:sp>
        <p:nvSpPr>
          <p:cNvPr id="471" name="Google Shape;471;p49"/>
          <p:cNvSpPr txBox="1"/>
          <p:nvPr>
            <p:ph idx="1" type="body"/>
          </p:nvPr>
        </p:nvSpPr>
        <p:spPr>
          <a:xfrm>
            <a:off x="228900" y="1121275"/>
            <a:ext cx="8520600" cy="33885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Clr>
                <a:srgbClr val="000000"/>
              </a:buClr>
              <a:buSzPts val="2400"/>
              <a:buChar char="●"/>
            </a:pPr>
            <a:r>
              <a:rPr lang="en">
                <a:solidFill>
                  <a:srgbClr val="000000"/>
                </a:solidFill>
              </a:rPr>
              <a:t>Specify </a:t>
            </a:r>
            <a:r>
              <a:rPr lang="en">
                <a:solidFill>
                  <a:srgbClr val="000000"/>
                </a:solidFill>
                <a:latin typeface="Consolas"/>
                <a:ea typeface="Consolas"/>
                <a:cs typeface="Consolas"/>
                <a:sym typeface="Consolas"/>
              </a:rPr>
              <a:t>onOpen</a:t>
            </a:r>
            <a:r>
              <a:rPr lang="en">
                <a:solidFill>
                  <a:srgbClr val="000000"/>
                </a:solidFill>
              </a:rPr>
              <a:t> callback</a:t>
            </a:r>
            <a:endParaRPr sz="2000">
              <a:solidFill>
                <a:schemeClr val="dk1"/>
              </a:solidFill>
              <a:highlight>
                <a:schemeClr val="lt1"/>
              </a:highlight>
              <a:latin typeface="Consolas"/>
              <a:ea typeface="Consolas"/>
              <a:cs typeface="Consolas"/>
              <a:sym typeface="Consolas"/>
            </a:endParaRPr>
          </a:p>
          <a:p>
            <a:pPr indent="0" lvl="0" marL="457200" rtl="0" algn="l">
              <a:lnSpc>
                <a:spcPct val="115000"/>
              </a:lnSpc>
              <a:spcBef>
                <a:spcPts val="1000"/>
              </a:spcBef>
              <a:spcAft>
                <a:spcPts val="0"/>
              </a:spcAft>
              <a:buNone/>
            </a:pPr>
            <a:r>
              <a:rPr lang="en">
                <a:solidFill>
                  <a:srgbClr val="666666"/>
                </a:solidFill>
                <a:highlight>
                  <a:schemeClr val="lt1"/>
                </a:highlight>
                <a:latin typeface="Consolas"/>
                <a:ea typeface="Consolas"/>
                <a:cs typeface="Consolas"/>
                <a:sym typeface="Consolas"/>
              </a:rPr>
              <a:t>INSTANCE = Room.databaseBuilder(</a:t>
            </a:r>
            <a:endParaRPr>
              <a:solidFill>
                <a:srgbClr val="666666"/>
              </a:solidFill>
              <a:highlight>
                <a:schemeClr val="lt1"/>
              </a:highlight>
              <a:latin typeface="Consolas"/>
              <a:ea typeface="Consolas"/>
              <a:cs typeface="Consolas"/>
              <a:sym typeface="Consolas"/>
            </a:endParaRPr>
          </a:p>
          <a:p>
            <a:pPr indent="0" lvl="0" marL="1371600" rtl="0" algn="l">
              <a:lnSpc>
                <a:spcPct val="115000"/>
              </a:lnSpc>
              <a:spcBef>
                <a:spcPts val="0"/>
              </a:spcBef>
              <a:spcAft>
                <a:spcPts val="0"/>
              </a:spcAft>
              <a:buNone/>
            </a:pPr>
            <a:r>
              <a:rPr lang="en">
                <a:solidFill>
                  <a:srgbClr val="666666"/>
                </a:solidFill>
                <a:highlight>
                  <a:schemeClr val="lt1"/>
                </a:highlight>
                <a:latin typeface="Consolas"/>
                <a:ea typeface="Consolas"/>
                <a:cs typeface="Consolas"/>
                <a:sym typeface="Consolas"/>
              </a:rPr>
              <a:t>context,</a:t>
            </a:r>
            <a:endParaRPr>
              <a:solidFill>
                <a:srgbClr val="666666"/>
              </a:solidFill>
              <a:highlight>
                <a:schemeClr val="lt1"/>
              </a:highlight>
              <a:latin typeface="Consolas"/>
              <a:ea typeface="Consolas"/>
              <a:cs typeface="Consolas"/>
              <a:sym typeface="Consolas"/>
            </a:endParaRPr>
          </a:p>
          <a:p>
            <a:pPr indent="0" lvl="0" marL="1371600" rtl="0" algn="l">
              <a:lnSpc>
                <a:spcPct val="115000"/>
              </a:lnSpc>
              <a:spcBef>
                <a:spcPts val="0"/>
              </a:spcBef>
              <a:spcAft>
                <a:spcPts val="0"/>
              </a:spcAft>
              <a:buNone/>
            </a:pPr>
            <a:r>
              <a:rPr lang="en">
                <a:solidFill>
                  <a:srgbClr val="666666"/>
                </a:solidFill>
                <a:highlight>
                  <a:schemeClr val="lt1"/>
                </a:highlight>
                <a:latin typeface="Consolas"/>
                <a:ea typeface="Consolas"/>
                <a:cs typeface="Consolas"/>
                <a:sym typeface="Consolas"/>
              </a:rPr>
              <a:t>WordRoomDatabase.class, "word_database")</a:t>
            </a:r>
            <a:endParaRPr>
              <a:solidFill>
                <a:srgbClr val="666666"/>
              </a:solidFill>
              <a:highlight>
                <a:schemeClr val="lt1"/>
              </a:highlight>
              <a:latin typeface="Consolas"/>
              <a:ea typeface="Consolas"/>
              <a:cs typeface="Consolas"/>
              <a:sym typeface="Consolas"/>
            </a:endParaRPr>
          </a:p>
          <a:p>
            <a:pPr indent="0" lvl="0" marL="1371600" rtl="0" algn="l">
              <a:lnSpc>
                <a:spcPct val="115000"/>
              </a:lnSpc>
              <a:spcBef>
                <a:spcPts val="0"/>
              </a:spcBef>
              <a:spcAft>
                <a:spcPts val="0"/>
              </a:spcAft>
              <a:buNone/>
            </a:pPr>
            <a:r>
              <a:rPr b="1" lang="en">
                <a:solidFill>
                  <a:schemeClr val="dk1"/>
                </a:solidFill>
                <a:highlight>
                  <a:srgbClr val="FFFFFF"/>
                </a:highlight>
                <a:latin typeface="Consolas"/>
                <a:ea typeface="Consolas"/>
                <a:cs typeface="Consolas"/>
                <a:sym typeface="Consolas"/>
              </a:rPr>
              <a:t>.addCallback(</a:t>
            </a:r>
            <a:r>
              <a:rPr b="1" lang="en">
                <a:latin typeface="Consolas"/>
                <a:ea typeface="Consolas"/>
                <a:cs typeface="Consolas"/>
                <a:sym typeface="Consolas"/>
              </a:rPr>
              <a:t>sOnOpenCallback</a:t>
            </a:r>
            <a:r>
              <a:rPr b="1" lang="en">
                <a:solidFill>
                  <a:schemeClr val="dk1"/>
                </a:solidFill>
                <a:highlight>
                  <a:srgbClr val="FFFFFF"/>
                </a:highlight>
                <a:latin typeface="Consolas"/>
                <a:ea typeface="Consolas"/>
                <a:cs typeface="Consolas"/>
                <a:sym typeface="Consolas"/>
              </a:rPr>
              <a:t>)</a:t>
            </a:r>
            <a:endParaRPr b="1">
              <a:solidFill>
                <a:schemeClr val="dk1"/>
              </a:solidFill>
              <a:highlight>
                <a:schemeClr val="lt1"/>
              </a:highlight>
              <a:latin typeface="Consolas"/>
              <a:ea typeface="Consolas"/>
              <a:cs typeface="Consolas"/>
              <a:sym typeface="Consolas"/>
            </a:endParaRPr>
          </a:p>
          <a:p>
            <a:pPr indent="0" lvl="0" marL="1371600" rtl="0" algn="l">
              <a:lnSpc>
                <a:spcPct val="115000"/>
              </a:lnSpc>
              <a:spcBef>
                <a:spcPts val="0"/>
              </a:spcBef>
              <a:spcAft>
                <a:spcPts val="0"/>
              </a:spcAft>
              <a:buNone/>
            </a:pPr>
            <a:r>
              <a:rPr lang="en">
                <a:solidFill>
                  <a:srgbClr val="666666"/>
                </a:solidFill>
                <a:highlight>
                  <a:schemeClr val="lt1"/>
                </a:highlight>
                <a:latin typeface="Consolas"/>
                <a:ea typeface="Consolas"/>
                <a:cs typeface="Consolas"/>
                <a:sym typeface="Consolas"/>
              </a:rPr>
              <a:t>//...</a:t>
            </a:r>
            <a:endParaRPr>
              <a:solidFill>
                <a:srgbClr val="666666"/>
              </a:solidFill>
              <a:highlight>
                <a:schemeClr val="lt1"/>
              </a:highlight>
              <a:latin typeface="Consolas"/>
              <a:ea typeface="Consolas"/>
              <a:cs typeface="Consolas"/>
              <a:sym typeface="Consolas"/>
            </a:endParaRPr>
          </a:p>
          <a:p>
            <a:pPr indent="0" lvl="0" marL="1371600" rtl="0" algn="l">
              <a:lnSpc>
                <a:spcPct val="115000"/>
              </a:lnSpc>
              <a:spcBef>
                <a:spcPts val="0"/>
              </a:spcBef>
              <a:spcAft>
                <a:spcPts val="0"/>
              </a:spcAft>
              <a:buNone/>
            </a:pPr>
            <a:r>
              <a:rPr lang="en">
                <a:solidFill>
                  <a:srgbClr val="666666"/>
                </a:solidFill>
                <a:highlight>
                  <a:schemeClr val="lt1"/>
                </a:highlight>
                <a:latin typeface="Consolas"/>
                <a:ea typeface="Consolas"/>
                <a:cs typeface="Consolas"/>
                <a:sym typeface="Consolas"/>
              </a:rPr>
              <a:t>.build(); </a:t>
            </a:r>
            <a:endParaRPr>
              <a:solidFill>
                <a:srgbClr val="666666"/>
              </a:solidFill>
              <a:latin typeface="Consolas"/>
              <a:ea typeface="Consolas"/>
              <a:cs typeface="Consolas"/>
              <a:sym typeface="Consolas"/>
            </a:endParaRPr>
          </a:p>
        </p:txBody>
      </p:sp>
      <p:sp>
        <p:nvSpPr>
          <p:cNvPr id="472" name="Google Shape;472;p49"/>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6" name="Shape 476"/>
        <p:cNvGrpSpPr/>
        <p:nvPr/>
      </p:nvGrpSpPr>
      <p:grpSpPr>
        <a:xfrm>
          <a:off x="0" y="0"/>
          <a:ext cx="0" cy="0"/>
          <a:chOff x="0" y="0"/>
          <a:chExt cx="0" cy="0"/>
        </a:xfrm>
      </p:grpSpPr>
      <p:sp>
        <p:nvSpPr>
          <p:cNvPr id="477" name="Google Shape;477;p50"/>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Specify migration strategy</a:t>
            </a:r>
            <a:endParaRPr/>
          </a:p>
        </p:txBody>
      </p:sp>
      <p:sp>
        <p:nvSpPr>
          <p:cNvPr id="478" name="Google Shape;478;p50"/>
          <p:cNvSpPr txBox="1"/>
          <p:nvPr>
            <p:ph idx="1" type="body"/>
          </p:nvPr>
        </p:nvSpPr>
        <p:spPr>
          <a:xfrm>
            <a:off x="228900" y="1121275"/>
            <a:ext cx="8520600" cy="33885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Clr>
                <a:srgbClr val="000000"/>
              </a:buClr>
              <a:buSzPts val="2400"/>
              <a:buChar char="●"/>
            </a:pPr>
            <a:r>
              <a:rPr lang="en">
                <a:solidFill>
                  <a:srgbClr val="000000"/>
                </a:solidFill>
              </a:rPr>
              <a:t>Specify</a:t>
            </a:r>
            <a:r>
              <a:rPr lang="en"/>
              <a:t> migration strategy </a:t>
            </a:r>
            <a:r>
              <a:rPr lang="en">
                <a:solidFill>
                  <a:srgbClr val="000000"/>
                </a:solidFill>
              </a:rPr>
              <a:t>callback</a:t>
            </a:r>
            <a:endParaRPr sz="2000">
              <a:solidFill>
                <a:schemeClr val="dk1"/>
              </a:solidFill>
              <a:highlight>
                <a:schemeClr val="lt1"/>
              </a:highlight>
              <a:latin typeface="Consolas"/>
              <a:ea typeface="Consolas"/>
              <a:cs typeface="Consolas"/>
              <a:sym typeface="Consolas"/>
            </a:endParaRPr>
          </a:p>
          <a:p>
            <a:pPr indent="0" lvl="0" marL="457200" rtl="0" algn="l">
              <a:lnSpc>
                <a:spcPct val="115000"/>
              </a:lnSpc>
              <a:spcBef>
                <a:spcPts val="1000"/>
              </a:spcBef>
              <a:spcAft>
                <a:spcPts val="0"/>
              </a:spcAft>
              <a:buNone/>
            </a:pPr>
            <a:r>
              <a:rPr lang="en">
                <a:solidFill>
                  <a:srgbClr val="666666"/>
                </a:solidFill>
                <a:highlight>
                  <a:schemeClr val="lt1"/>
                </a:highlight>
                <a:latin typeface="Consolas"/>
                <a:ea typeface="Consolas"/>
                <a:cs typeface="Consolas"/>
                <a:sym typeface="Consolas"/>
              </a:rPr>
              <a:t>INSTANCE = Room.databaseBuilder(</a:t>
            </a:r>
            <a:endParaRPr>
              <a:solidFill>
                <a:srgbClr val="666666"/>
              </a:solidFill>
              <a:highlight>
                <a:schemeClr val="lt1"/>
              </a:highlight>
              <a:latin typeface="Consolas"/>
              <a:ea typeface="Consolas"/>
              <a:cs typeface="Consolas"/>
              <a:sym typeface="Consolas"/>
            </a:endParaRPr>
          </a:p>
          <a:p>
            <a:pPr indent="0" lvl="0" marL="1371600" rtl="0" algn="l">
              <a:lnSpc>
                <a:spcPct val="115000"/>
              </a:lnSpc>
              <a:spcBef>
                <a:spcPts val="0"/>
              </a:spcBef>
              <a:spcAft>
                <a:spcPts val="0"/>
              </a:spcAft>
              <a:buNone/>
            </a:pPr>
            <a:r>
              <a:rPr lang="en">
                <a:solidFill>
                  <a:srgbClr val="666666"/>
                </a:solidFill>
                <a:highlight>
                  <a:schemeClr val="lt1"/>
                </a:highlight>
                <a:latin typeface="Consolas"/>
                <a:ea typeface="Consolas"/>
                <a:cs typeface="Consolas"/>
                <a:sym typeface="Consolas"/>
              </a:rPr>
              <a:t>context.getApplicationContext(),</a:t>
            </a:r>
            <a:endParaRPr>
              <a:solidFill>
                <a:srgbClr val="666666"/>
              </a:solidFill>
              <a:highlight>
                <a:schemeClr val="lt1"/>
              </a:highlight>
              <a:latin typeface="Consolas"/>
              <a:ea typeface="Consolas"/>
              <a:cs typeface="Consolas"/>
              <a:sym typeface="Consolas"/>
            </a:endParaRPr>
          </a:p>
          <a:p>
            <a:pPr indent="0" lvl="0" marL="1371600" rtl="0" algn="l">
              <a:lnSpc>
                <a:spcPct val="115000"/>
              </a:lnSpc>
              <a:spcBef>
                <a:spcPts val="0"/>
              </a:spcBef>
              <a:spcAft>
                <a:spcPts val="0"/>
              </a:spcAft>
              <a:buNone/>
            </a:pPr>
            <a:r>
              <a:rPr lang="en">
                <a:solidFill>
                  <a:srgbClr val="666666"/>
                </a:solidFill>
                <a:highlight>
                  <a:schemeClr val="lt1"/>
                </a:highlight>
                <a:latin typeface="Consolas"/>
                <a:ea typeface="Consolas"/>
                <a:cs typeface="Consolas"/>
                <a:sym typeface="Consolas"/>
              </a:rPr>
              <a:t>WordRoomDatabase.class, "word_database")</a:t>
            </a:r>
            <a:endParaRPr>
              <a:solidFill>
                <a:srgbClr val="666666"/>
              </a:solidFill>
              <a:highlight>
                <a:schemeClr val="lt1"/>
              </a:highlight>
              <a:latin typeface="Consolas"/>
              <a:ea typeface="Consolas"/>
              <a:cs typeface="Consolas"/>
              <a:sym typeface="Consolas"/>
            </a:endParaRPr>
          </a:p>
          <a:p>
            <a:pPr indent="0" lvl="0" marL="1371600" rtl="0" algn="l">
              <a:lnSpc>
                <a:spcPct val="115000"/>
              </a:lnSpc>
              <a:spcBef>
                <a:spcPts val="0"/>
              </a:spcBef>
              <a:spcAft>
                <a:spcPts val="0"/>
              </a:spcAft>
              <a:buNone/>
            </a:pPr>
            <a:r>
              <a:rPr lang="en">
                <a:solidFill>
                  <a:srgbClr val="666666"/>
                </a:solidFill>
                <a:highlight>
                  <a:srgbClr val="FFFFFF"/>
                </a:highlight>
                <a:latin typeface="Consolas"/>
                <a:ea typeface="Consolas"/>
                <a:cs typeface="Consolas"/>
                <a:sym typeface="Consolas"/>
              </a:rPr>
              <a:t>.addCallback(</a:t>
            </a:r>
            <a:r>
              <a:rPr lang="en">
                <a:solidFill>
                  <a:srgbClr val="666666"/>
                </a:solidFill>
                <a:latin typeface="Consolas"/>
                <a:ea typeface="Consolas"/>
                <a:cs typeface="Consolas"/>
                <a:sym typeface="Consolas"/>
              </a:rPr>
              <a:t>sOnOpenCallback</a:t>
            </a:r>
            <a:r>
              <a:rPr lang="en">
                <a:solidFill>
                  <a:srgbClr val="666666"/>
                </a:solidFill>
                <a:highlight>
                  <a:srgbClr val="FFFFFF"/>
                </a:highlight>
                <a:latin typeface="Consolas"/>
                <a:ea typeface="Consolas"/>
                <a:cs typeface="Consolas"/>
                <a:sym typeface="Consolas"/>
              </a:rPr>
              <a:t>)</a:t>
            </a:r>
            <a:endParaRPr>
              <a:solidFill>
                <a:srgbClr val="666666"/>
              </a:solidFill>
              <a:highlight>
                <a:schemeClr val="lt1"/>
              </a:highlight>
              <a:latin typeface="Consolas"/>
              <a:ea typeface="Consolas"/>
              <a:cs typeface="Consolas"/>
              <a:sym typeface="Consolas"/>
            </a:endParaRPr>
          </a:p>
          <a:p>
            <a:pPr indent="0" lvl="0" marL="1371600" rtl="0" algn="l">
              <a:lnSpc>
                <a:spcPct val="115000"/>
              </a:lnSpc>
              <a:spcBef>
                <a:spcPts val="0"/>
              </a:spcBef>
              <a:spcAft>
                <a:spcPts val="0"/>
              </a:spcAft>
              <a:buNone/>
            </a:pPr>
            <a:r>
              <a:rPr b="1" lang="en">
                <a:solidFill>
                  <a:schemeClr val="dk1"/>
                </a:solidFill>
                <a:highlight>
                  <a:schemeClr val="lt1"/>
                </a:highlight>
                <a:latin typeface="Consolas"/>
                <a:ea typeface="Consolas"/>
                <a:cs typeface="Consolas"/>
                <a:sym typeface="Consolas"/>
              </a:rPr>
              <a:t>.fallbackToDestructiveMigration()</a:t>
            </a:r>
            <a:endParaRPr b="1">
              <a:solidFill>
                <a:schemeClr val="dk1"/>
              </a:solidFill>
              <a:highlight>
                <a:schemeClr val="lt1"/>
              </a:highlight>
              <a:latin typeface="Consolas"/>
              <a:ea typeface="Consolas"/>
              <a:cs typeface="Consolas"/>
              <a:sym typeface="Consolas"/>
            </a:endParaRPr>
          </a:p>
          <a:p>
            <a:pPr indent="0" lvl="0" marL="1371600" rtl="0" algn="l">
              <a:lnSpc>
                <a:spcPct val="115000"/>
              </a:lnSpc>
              <a:spcBef>
                <a:spcPts val="0"/>
              </a:spcBef>
              <a:spcAft>
                <a:spcPts val="0"/>
              </a:spcAft>
              <a:buNone/>
            </a:pPr>
            <a:r>
              <a:rPr lang="en">
                <a:solidFill>
                  <a:srgbClr val="666666"/>
                </a:solidFill>
                <a:highlight>
                  <a:schemeClr val="lt1"/>
                </a:highlight>
                <a:latin typeface="Consolas"/>
                <a:ea typeface="Consolas"/>
                <a:cs typeface="Consolas"/>
                <a:sym typeface="Consolas"/>
              </a:rPr>
              <a:t>.build(); </a:t>
            </a:r>
            <a:endParaRPr>
              <a:solidFill>
                <a:srgbClr val="666666"/>
              </a:solidFill>
              <a:latin typeface="Consolas"/>
              <a:ea typeface="Consolas"/>
              <a:cs typeface="Consolas"/>
              <a:sym typeface="Consolas"/>
            </a:endParaRPr>
          </a:p>
        </p:txBody>
      </p:sp>
      <p:sp>
        <p:nvSpPr>
          <p:cNvPr id="479" name="Google Shape;479;p50"/>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3" name="Shape 483"/>
        <p:cNvGrpSpPr/>
        <p:nvPr/>
      </p:nvGrpSpPr>
      <p:grpSpPr>
        <a:xfrm>
          <a:off x="0" y="0"/>
          <a:ext cx="0" cy="0"/>
          <a:chOff x="0" y="0"/>
          <a:chExt cx="0" cy="0"/>
        </a:xfrm>
      </p:grpSpPr>
      <p:sp>
        <p:nvSpPr>
          <p:cNvPr id="484" name="Google Shape;484;p51"/>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Room database creation example</a:t>
            </a:r>
            <a:endParaRPr/>
          </a:p>
          <a:p>
            <a:pPr indent="0" lvl="0" marL="0" rtl="0" algn="l">
              <a:spcBef>
                <a:spcPts val="0"/>
              </a:spcBef>
              <a:spcAft>
                <a:spcPts val="0"/>
              </a:spcAft>
              <a:buNone/>
            </a:pPr>
            <a:r>
              <a:t/>
            </a:r>
            <a:endParaRPr/>
          </a:p>
        </p:txBody>
      </p:sp>
      <p:sp>
        <p:nvSpPr>
          <p:cNvPr id="485" name="Google Shape;485;p51"/>
          <p:cNvSpPr txBox="1"/>
          <p:nvPr>
            <p:ph idx="1" type="body"/>
          </p:nvPr>
        </p:nvSpPr>
        <p:spPr>
          <a:xfrm>
            <a:off x="311700" y="1030125"/>
            <a:ext cx="8520600" cy="3448500"/>
          </a:xfrm>
          <a:prstGeom prst="rect">
            <a:avLst/>
          </a:prstGeom>
        </p:spPr>
        <p:txBody>
          <a:bodyPr anchorCtr="0" anchor="t" bIns="91425" lIns="91425" spcFirstLastPara="1" rIns="91425" wrap="square" tIns="91425">
            <a:noAutofit/>
          </a:bodyPr>
          <a:lstStyle/>
          <a:p>
            <a:pPr indent="0" lvl="0" marL="0" rtl="0" algn="l">
              <a:lnSpc>
                <a:spcPct val="105000"/>
              </a:lnSpc>
              <a:spcBef>
                <a:spcPts val="0"/>
              </a:spcBef>
              <a:spcAft>
                <a:spcPts val="0"/>
              </a:spcAft>
              <a:buClr>
                <a:schemeClr val="dk1"/>
              </a:buClr>
              <a:buSzPts val="1100"/>
              <a:buFont typeface="Arial"/>
              <a:buNone/>
            </a:pPr>
            <a:r>
              <a:rPr b="1" lang="en" sz="1800">
                <a:solidFill>
                  <a:srgbClr val="000000"/>
                </a:solidFill>
                <a:highlight>
                  <a:srgbClr val="FFFFFF"/>
                </a:highlight>
                <a:latin typeface="Consolas"/>
                <a:ea typeface="Consolas"/>
                <a:cs typeface="Consolas"/>
                <a:sym typeface="Consolas"/>
              </a:rPr>
              <a:t>static </a:t>
            </a:r>
            <a:r>
              <a:rPr lang="en" sz="1800">
                <a:solidFill>
                  <a:srgbClr val="000000"/>
                </a:solidFill>
                <a:highlight>
                  <a:srgbClr val="FFFFFF"/>
                </a:highlight>
                <a:latin typeface="Consolas"/>
                <a:ea typeface="Consolas"/>
                <a:cs typeface="Consolas"/>
                <a:sym typeface="Consolas"/>
              </a:rPr>
              <a:t>WordRoomDatabase getDatabase(</a:t>
            </a:r>
            <a:r>
              <a:rPr b="1" lang="en" sz="1800">
                <a:solidFill>
                  <a:srgbClr val="000000"/>
                </a:solidFill>
                <a:highlight>
                  <a:srgbClr val="FFFFFF"/>
                </a:highlight>
                <a:latin typeface="Consolas"/>
                <a:ea typeface="Consolas"/>
                <a:cs typeface="Consolas"/>
                <a:sym typeface="Consolas"/>
              </a:rPr>
              <a:t>final </a:t>
            </a:r>
            <a:r>
              <a:rPr lang="en" sz="1800">
                <a:solidFill>
                  <a:srgbClr val="000000"/>
                </a:solidFill>
                <a:highlight>
                  <a:srgbClr val="FFFFFF"/>
                </a:highlight>
                <a:latin typeface="Consolas"/>
                <a:ea typeface="Consolas"/>
                <a:cs typeface="Consolas"/>
                <a:sym typeface="Consolas"/>
              </a:rPr>
              <a:t>Context context) {</a:t>
            </a:r>
            <a:endParaRPr sz="1800">
              <a:solidFill>
                <a:srgbClr val="000000"/>
              </a:solidFill>
              <a:highlight>
                <a:srgbClr val="FFFFFF"/>
              </a:highlight>
              <a:latin typeface="Consolas"/>
              <a:ea typeface="Consolas"/>
              <a:cs typeface="Consolas"/>
              <a:sym typeface="Consolas"/>
            </a:endParaRPr>
          </a:p>
          <a:p>
            <a:pPr indent="0" lvl="0" marL="0" rtl="0" algn="l">
              <a:lnSpc>
                <a:spcPct val="105000"/>
              </a:lnSpc>
              <a:spcBef>
                <a:spcPts val="0"/>
              </a:spcBef>
              <a:spcAft>
                <a:spcPts val="0"/>
              </a:spcAft>
              <a:buClr>
                <a:schemeClr val="dk1"/>
              </a:buClr>
              <a:buSzPts val="1100"/>
              <a:buFont typeface="Arial"/>
              <a:buNone/>
            </a:pPr>
            <a:r>
              <a:rPr lang="en" sz="1800">
                <a:solidFill>
                  <a:srgbClr val="000000"/>
                </a:solidFill>
                <a:highlight>
                  <a:srgbClr val="FFFFFF"/>
                </a:highlight>
                <a:latin typeface="Consolas"/>
                <a:ea typeface="Consolas"/>
                <a:cs typeface="Consolas"/>
                <a:sym typeface="Consolas"/>
              </a:rPr>
              <a:t>  </a:t>
            </a:r>
            <a:r>
              <a:rPr b="1" lang="en" sz="1800">
                <a:solidFill>
                  <a:srgbClr val="000000"/>
                </a:solidFill>
                <a:highlight>
                  <a:srgbClr val="FFFFFF"/>
                </a:highlight>
                <a:latin typeface="Consolas"/>
                <a:ea typeface="Consolas"/>
                <a:cs typeface="Consolas"/>
                <a:sym typeface="Consolas"/>
              </a:rPr>
              <a:t>if </a:t>
            </a:r>
            <a:r>
              <a:rPr lang="en" sz="1800">
                <a:solidFill>
                  <a:srgbClr val="000000"/>
                </a:solidFill>
                <a:highlight>
                  <a:srgbClr val="FFFFFF"/>
                </a:highlight>
                <a:latin typeface="Consolas"/>
                <a:ea typeface="Consolas"/>
                <a:cs typeface="Consolas"/>
                <a:sym typeface="Consolas"/>
              </a:rPr>
              <a:t>(</a:t>
            </a:r>
            <a:r>
              <a:rPr i="1" lang="en" sz="1800">
                <a:solidFill>
                  <a:srgbClr val="000000"/>
                </a:solidFill>
                <a:highlight>
                  <a:srgbClr val="FFFFFF"/>
                </a:highlight>
                <a:latin typeface="Consolas"/>
                <a:ea typeface="Consolas"/>
                <a:cs typeface="Consolas"/>
                <a:sym typeface="Consolas"/>
              </a:rPr>
              <a:t>INSTANCE </a:t>
            </a:r>
            <a:r>
              <a:rPr lang="en" sz="1800">
                <a:solidFill>
                  <a:srgbClr val="000000"/>
                </a:solidFill>
                <a:highlight>
                  <a:srgbClr val="FFFFFF"/>
                </a:highlight>
                <a:latin typeface="Consolas"/>
                <a:ea typeface="Consolas"/>
                <a:cs typeface="Consolas"/>
                <a:sym typeface="Consolas"/>
              </a:rPr>
              <a:t>== </a:t>
            </a:r>
            <a:r>
              <a:rPr b="1" lang="en" sz="1800">
                <a:solidFill>
                  <a:srgbClr val="000000"/>
                </a:solidFill>
                <a:highlight>
                  <a:srgbClr val="FFFFFF"/>
                </a:highlight>
                <a:latin typeface="Consolas"/>
                <a:ea typeface="Consolas"/>
                <a:cs typeface="Consolas"/>
                <a:sym typeface="Consolas"/>
              </a:rPr>
              <a:t>null</a:t>
            </a:r>
            <a:r>
              <a:rPr lang="en" sz="1800">
                <a:solidFill>
                  <a:srgbClr val="000000"/>
                </a:solidFill>
                <a:highlight>
                  <a:srgbClr val="FFFFFF"/>
                </a:highlight>
                <a:latin typeface="Consolas"/>
                <a:ea typeface="Consolas"/>
                <a:cs typeface="Consolas"/>
                <a:sym typeface="Consolas"/>
              </a:rPr>
              <a:t>) {</a:t>
            </a:r>
            <a:endParaRPr sz="1800">
              <a:solidFill>
                <a:srgbClr val="000000"/>
              </a:solidFill>
              <a:highlight>
                <a:srgbClr val="FFFFFF"/>
              </a:highlight>
              <a:latin typeface="Consolas"/>
              <a:ea typeface="Consolas"/>
              <a:cs typeface="Consolas"/>
              <a:sym typeface="Consolas"/>
            </a:endParaRPr>
          </a:p>
          <a:p>
            <a:pPr indent="0" lvl="0" marL="0" rtl="0" algn="l">
              <a:lnSpc>
                <a:spcPct val="105000"/>
              </a:lnSpc>
              <a:spcBef>
                <a:spcPts val="0"/>
              </a:spcBef>
              <a:spcAft>
                <a:spcPts val="0"/>
              </a:spcAft>
              <a:buClr>
                <a:schemeClr val="dk1"/>
              </a:buClr>
              <a:buSzPts val="1100"/>
              <a:buFont typeface="Arial"/>
              <a:buNone/>
            </a:pPr>
            <a:r>
              <a:rPr lang="en" sz="1800">
                <a:solidFill>
                  <a:srgbClr val="000000"/>
                </a:solidFill>
                <a:highlight>
                  <a:srgbClr val="FFFFFF"/>
                </a:highlight>
                <a:latin typeface="Consolas"/>
                <a:ea typeface="Consolas"/>
                <a:cs typeface="Consolas"/>
                <a:sym typeface="Consolas"/>
              </a:rPr>
              <a:t>    </a:t>
            </a:r>
            <a:r>
              <a:rPr b="1" lang="en" sz="1800">
                <a:solidFill>
                  <a:srgbClr val="000000"/>
                </a:solidFill>
                <a:highlight>
                  <a:srgbClr val="FFFFFF"/>
                </a:highlight>
                <a:latin typeface="Consolas"/>
                <a:ea typeface="Consolas"/>
                <a:cs typeface="Consolas"/>
                <a:sym typeface="Consolas"/>
              </a:rPr>
              <a:t>synchronized </a:t>
            </a:r>
            <a:r>
              <a:rPr lang="en" sz="1800">
                <a:solidFill>
                  <a:srgbClr val="000000"/>
                </a:solidFill>
                <a:highlight>
                  <a:srgbClr val="FFFFFF"/>
                </a:highlight>
                <a:latin typeface="Consolas"/>
                <a:ea typeface="Consolas"/>
                <a:cs typeface="Consolas"/>
                <a:sym typeface="Consolas"/>
              </a:rPr>
              <a:t>(WordRoomDatabase.</a:t>
            </a:r>
            <a:r>
              <a:rPr b="1" lang="en" sz="1800">
                <a:solidFill>
                  <a:srgbClr val="000000"/>
                </a:solidFill>
                <a:highlight>
                  <a:srgbClr val="FFFFFF"/>
                </a:highlight>
                <a:latin typeface="Consolas"/>
                <a:ea typeface="Consolas"/>
                <a:cs typeface="Consolas"/>
                <a:sym typeface="Consolas"/>
              </a:rPr>
              <a:t>class</a:t>
            </a:r>
            <a:r>
              <a:rPr lang="en" sz="1800">
                <a:solidFill>
                  <a:srgbClr val="000000"/>
                </a:solidFill>
                <a:highlight>
                  <a:srgbClr val="FFFFFF"/>
                </a:highlight>
                <a:latin typeface="Consolas"/>
                <a:ea typeface="Consolas"/>
                <a:cs typeface="Consolas"/>
                <a:sym typeface="Consolas"/>
              </a:rPr>
              <a:t>) {</a:t>
            </a:r>
            <a:endParaRPr sz="1800">
              <a:solidFill>
                <a:srgbClr val="000000"/>
              </a:solidFill>
              <a:highlight>
                <a:srgbClr val="FFFFFF"/>
              </a:highlight>
              <a:latin typeface="Consolas"/>
              <a:ea typeface="Consolas"/>
              <a:cs typeface="Consolas"/>
              <a:sym typeface="Consolas"/>
            </a:endParaRPr>
          </a:p>
          <a:p>
            <a:pPr indent="0" lvl="0" marL="0" rtl="0" algn="l">
              <a:lnSpc>
                <a:spcPct val="105000"/>
              </a:lnSpc>
              <a:spcBef>
                <a:spcPts val="0"/>
              </a:spcBef>
              <a:spcAft>
                <a:spcPts val="0"/>
              </a:spcAft>
              <a:buClr>
                <a:schemeClr val="dk1"/>
              </a:buClr>
              <a:buSzPts val="1100"/>
              <a:buFont typeface="Arial"/>
              <a:buNone/>
            </a:pPr>
            <a:r>
              <a:rPr lang="en" sz="1800">
                <a:solidFill>
                  <a:srgbClr val="000000"/>
                </a:solidFill>
                <a:highlight>
                  <a:srgbClr val="FFFFFF"/>
                </a:highlight>
                <a:latin typeface="Consolas"/>
                <a:ea typeface="Consolas"/>
                <a:cs typeface="Consolas"/>
                <a:sym typeface="Consolas"/>
              </a:rPr>
              <a:t>      </a:t>
            </a:r>
            <a:r>
              <a:rPr b="1" lang="en" sz="1800">
                <a:solidFill>
                  <a:srgbClr val="000000"/>
                </a:solidFill>
                <a:highlight>
                  <a:srgbClr val="FFFFFF"/>
                </a:highlight>
                <a:latin typeface="Consolas"/>
                <a:ea typeface="Consolas"/>
                <a:cs typeface="Consolas"/>
                <a:sym typeface="Consolas"/>
              </a:rPr>
              <a:t>if </a:t>
            </a:r>
            <a:r>
              <a:rPr lang="en" sz="1800">
                <a:solidFill>
                  <a:srgbClr val="000000"/>
                </a:solidFill>
                <a:highlight>
                  <a:srgbClr val="FFFFFF"/>
                </a:highlight>
                <a:latin typeface="Consolas"/>
                <a:ea typeface="Consolas"/>
                <a:cs typeface="Consolas"/>
                <a:sym typeface="Consolas"/>
              </a:rPr>
              <a:t>(</a:t>
            </a:r>
            <a:r>
              <a:rPr i="1" lang="en" sz="1800">
                <a:solidFill>
                  <a:srgbClr val="000000"/>
                </a:solidFill>
                <a:highlight>
                  <a:srgbClr val="FFFFFF"/>
                </a:highlight>
                <a:latin typeface="Consolas"/>
                <a:ea typeface="Consolas"/>
                <a:cs typeface="Consolas"/>
                <a:sym typeface="Consolas"/>
              </a:rPr>
              <a:t>INSTANCE </a:t>
            </a:r>
            <a:r>
              <a:rPr lang="en" sz="1800">
                <a:solidFill>
                  <a:srgbClr val="000000"/>
                </a:solidFill>
                <a:highlight>
                  <a:srgbClr val="FFFFFF"/>
                </a:highlight>
                <a:latin typeface="Consolas"/>
                <a:ea typeface="Consolas"/>
                <a:cs typeface="Consolas"/>
                <a:sym typeface="Consolas"/>
              </a:rPr>
              <a:t>== </a:t>
            </a:r>
            <a:r>
              <a:rPr b="1" lang="en" sz="1800">
                <a:solidFill>
                  <a:srgbClr val="000000"/>
                </a:solidFill>
                <a:highlight>
                  <a:srgbClr val="FFFFFF"/>
                </a:highlight>
                <a:latin typeface="Consolas"/>
                <a:ea typeface="Consolas"/>
                <a:cs typeface="Consolas"/>
                <a:sym typeface="Consolas"/>
              </a:rPr>
              <a:t>null</a:t>
            </a:r>
            <a:r>
              <a:rPr lang="en" sz="1800">
                <a:solidFill>
                  <a:srgbClr val="000000"/>
                </a:solidFill>
                <a:highlight>
                  <a:srgbClr val="FFFFFF"/>
                </a:highlight>
                <a:latin typeface="Consolas"/>
                <a:ea typeface="Consolas"/>
                <a:cs typeface="Consolas"/>
                <a:sym typeface="Consolas"/>
              </a:rPr>
              <a:t>)    {</a:t>
            </a:r>
            <a:endParaRPr sz="1800">
              <a:solidFill>
                <a:srgbClr val="000000"/>
              </a:solidFill>
              <a:highlight>
                <a:srgbClr val="FFFFFF"/>
              </a:highlight>
              <a:latin typeface="Consolas"/>
              <a:ea typeface="Consolas"/>
              <a:cs typeface="Consolas"/>
              <a:sym typeface="Consolas"/>
            </a:endParaRPr>
          </a:p>
          <a:p>
            <a:pPr indent="0" lvl="0" marL="0" rtl="0" algn="l">
              <a:lnSpc>
                <a:spcPct val="105000"/>
              </a:lnSpc>
              <a:spcBef>
                <a:spcPts val="0"/>
              </a:spcBef>
              <a:spcAft>
                <a:spcPts val="0"/>
              </a:spcAft>
              <a:buClr>
                <a:schemeClr val="dk1"/>
              </a:buClr>
              <a:buSzPts val="1100"/>
              <a:buFont typeface="Arial"/>
              <a:buNone/>
            </a:pPr>
            <a:r>
              <a:rPr lang="en" sz="1800">
                <a:solidFill>
                  <a:srgbClr val="000000"/>
                </a:solidFill>
                <a:highlight>
                  <a:srgbClr val="FFFFFF"/>
                </a:highlight>
                <a:latin typeface="Consolas"/>
                <a:ea typeface="Consolas"/>
                <a:cs typeface="Consolas"/>
                <a:sym typeface="Consolas"/>
              </a:rPr>
              <a:t>        </a:t>
            </a:r>
            <a:r>
              <a:rPr i="1" lang="en" sz="1800">
                <a:solidFill>
                  <a:srgbClr val="000000"/>
                </a:solidFill>
                <a:highlight>
                  <a:srgbClr val="FFFFFF"/>
                </a:highlight>
                <a:latin typeface="Consolas"/>
                <a:ea typeface="Consolas"/>
                <a:cs typeface="Consolas"/>
                <a:sym typeface="Consolas"/>
              </a:rPr>
              <a:t>INSTANCE </a:t>
            </a:r>
            <a:r>
              <a:rPr lang="en" sz="1800">
                <a:solidFill>
                  <a:srgbClr val="000000"/>
                </a:solidFill>
                <a:highlight>
                  <a:srgbClr val="FFFFFF"/>
                </a:highlight>
                <a:latin typeface="Consolas"/>
                <a:ea typeface="Consolas"/>
                <a:cs typeface="Consolas"/>
                <a:sym typeface="Consolas"/>
              </a:rPr>
              <a:t>= Room.</a:t>
            </a:r>
            <a:r>
              <a:rPr i="1" lang="en" sz="1800">
                <a:solidFill>
                  <a:srgbClr val="000000"/>
                </a:solidFill>
                <a:highlight>
                  <a:srgbClr val="FFFFFF"/>
                </a:highlight>
                <a:latin typeface="Consolas"/>
                <a:ea typeface="Consolas"/>
                <a:cs typeface="Consolas"/>
                <a:sym typeface="Consolas"/>
              </a:rPr>
              <a:t>databaseBuilder</a:t>
            </a:r>
            <a:r>
              <a:rPr lang="en" sz="1800">
                <a:solidFill>
                  <a:srgbClr val="000000"/>
                </a:solidFill>
                <a:highlight>
                  <a:srgbClr val="FFFFFF"/>
                </a:highlight>
                <a:latin typeface="Consolas"/>
                <a:ea typeface="Consolas"/>
                <a:cs typeface="Consolas"/>
                <a:sym typeface="Consolas"/>
              </a:rPr>
              <a:t>(</a:t>
            </a:r>
            <a:endParaRPr sz="1800">
              <a:solidFill>
                <a:srgbClr val="000000"/>
              </a:solidFill>
              <a:highlight>
                <a:srgbClr val="FFFFFF"/>
              </a:highlight>
              <a:latin typeface="Consolas"/>
              <a:ea typeface="Consolas"/>
              <a:cs typeface="Consolas"/>
              <a:sym typeface="Consolas"/>
            </a:endParaRPr>
          </a:p>
          <a:p>
            <a:pPr indent="0" lvl="0" marL="1371600" rtl="0" algn="l">
              <a:lnSpc>
                <a:spcPct val="105000"/>
              </a:lnSpc>
              <a:spcBef>
                <a:spcPts val="0"/>
              </a:spcBef>
              <a:spcAft>
                <a:spcPts val="0"/>
              </a:spcAft>
              <a:buClr>
                <a:schemeClr val="dk1"/>
              </a:buClr>
              <a:buSzPts val="1100"/>
              <a:buFont typeface="Arial"/>
              <a:buNone/>
            </a:pPr>
            <a:r>
              <a:rPr lang="en" sz="1800">
                <a:solidFill>
                  <a:srgbClr val="000000"/>
                </a:solidFill>
                <a:highlight>
                  <a:srgbClr val="FFFFFF"/>
                </a:highlight>
                <a:latin typeface="Consolas"/>
                <a:ea typeface="Consolas"/>
                <a:cs typeface="Consolas"/>
                <a:sym typeface="Consolas"/>
              </a:rPr>
              <a:t>context.getApplicationContext(),</a:t>
            </a:r>
            <a:endParaRPr sz="1800">
              <a:solidFill>
                <a:srgbClr val="000000"/>
              </a:solidFill>
              <a:highlight>
                <a:srgbClr val="FFFFFF"/>
              </a:highlight>
              <a:latin typeface="Consolas"/>
              <a:ea typeface="Consolas"/>
              <a:cs typeface="Consolas"/>
              <a:sym typeface="Consolas"/>
            </a:endParaRPr>
          </a:p>
          <a:p>
            <a:pPr indent="0" lvl="0" marL="1371600" rtl="0" algn="l">
              <a:lnSpc>
                <a:spcPct val="105000"/>
              </a:lnSpc>
              <a:spcBef>
                <a:spcPts val="0"/>
              </a:spcBef>
              <a:spcAft>
                <a:spcPts val="0"/>
              </a:spcAft>
              <a:buClr>
                <a:schemeClr val="dk1"/>
              </a:buClr>
              <a:buSzPts val="1100"/>
              <a:buFont typeface="Arial"/>
              <a:buNone/>
            </a:pPr>
            <a:r>
              <a:rPr lang="en" sz="1800">
                <a:solidFill>
                  <a:srgbClr val="000000"/>
                </a:solidFill>
                <a:highlight>
                  <a:srgbClr val="FFFFFF"/>
                </a:highlight>
                <a:latin typeface="Consolas"/>
                <a:ea typeface="Consolas"/>
                <a:cs typeface="Consolas"/>
                <a:sym typeface="Consolas"/>
              </a:rPr>
              <a:t>WordRoomDatabase.</a:t>
            </a:r>
            <a:r>
              <a:rPr b="1" lang="en" sz="1800">
                <a:solidFill>
                  <a:srgbClr val="000000"/>
                </a:solidFill>
                <a:highlight>
                  <a:srgbClr val="FFFFFF"/>
                </a:highlight>
                <a:latin typeface="Consolas"/>
                <a:ea typeface="Consolas"/>
                <a:cs typeface="Consolas"/>
                <a:sym typeface="Consolas"/>
              </a:rPr>
              <a:t>class</a:t>
            </a:r>
            <a:r>
              <a:rPr lang="en" sz="1800">
                <a:solidFill>
                  <a:srgbClr val="000000"/>
                </a:solidFill>
                <a:highlight>
                  <a:srgbClr val="FFFFFF"/>
                </a:highlight>
                <a:latin typeface="Consolas"/>
                <a:ea typeface="Consolas"/>
                <a:cs typeface="Consolas"/>
                <a:sym typeface="Consolas"/>
              </a:rPr>
              <a:t>, </a:t>
            </a:r>
            <a:r>
              <a:rPr b="1" lang="en" sz="1800">
                <a:solidFill>
                  <a:srgbClr val="000000"/>
                </a:solidFill>
                <a:highlight>
                  <a:srgbClr val="FFFFFF"/>
                </a:highlight>
                <a:latin typeface="Consolas"/>
                <a:ea typeface="Consolas"/>
                <a:cs typeface="Consolas"/>
                <a:sym typeface="Consolas"/>
              </a:rPr>
              <a:t>"word_database"</a:t>
            </a:r>
            <a:r>
              <a:rPr lang="en" sz="1800">
                <a:solidFill>
                  <a:srgbClr val="000000"/>
                </a:solidFill>
                <a:highlight>
                  <a:srgbClr val="FFFFFF"/>
                </a:highlight>
                <a:latin typeface="Consolas"/>
                <a:ea typeface="Consolas"/>
                <a:cs typeface="Consolas"/>
                <a:sym typeface="Consolas"/>
              </a:rPr>
              <a:t>)</a:t>
            </a:r>
            <a:endParaRPr sz="1800">
              <a:solidFill>
                <a:srgbClr val="000000"/>
              </a:solidFill>
              <a:highlight>
                <a:srgbClr val="FFFFFF"/>
              </a:highlight>
              <a:latin typeface="Consolas"/>
              <a:ea typeface="Consolas"/>
              <a:cs typeface="Consolas"/>
              <a:sym typeface="Consolas"/>
            </a:endParaRPr>
          </a:p>
          <a:p>
            <a:pPr indent="0" lvl="0" marL="1371600" rtl="0" algn="l">
              <a:spcBef>
                <a:spcPts val="0"/>
              </a:spcBef>
              <a:spcAft>
                <a:spcPts val="0"/>
              </a:spcAft>
              <a:buClr>
                <a:schemeClr val="dk1"/>
              </a:buClr>
              <a:buSzPts val="1100"/>
              <a:buFont typeface="Arial"/>
              <a:buNone/>
            </a:pPr>
            <a:r>
              <a:rPr lang="en" sz="2000">
                <a:solidFill>
                  <a:schemeClr val="dk1"/>
                </a:solidFill>
                <a:highlight>
                  <a:srgbClr val="FFFFFF"/>
                </a:highlight>
                <a:latin typeface="Consolas"/>
                <a:ea typeface="Consolas"/>
                <a:cs typeface="Consolas"/>
                <a:sym typeface="Consolas"/>
              </a:rPr>
              <a:t>.addCallback(</a:t>
            </a:r>
            <a:r>
              <a:rPr b="1" lang="en" sz="1800">
                <a:latin typeface="Consolas"/>
                <a:ea typeface="Consolas"/>
                <a:cs typeface="Consolas"/>
                <a:sym typeface="Consolas"/>
              </a:rPr>
              <a:t>sOnOpenCallback</a:t>
            </a:r>
            <a:r>
              <a:rPr lang="en" sz="2000">
                <a:solidFill>
                  <a:schemeClr val="dk1"/>
                </a:solidFill>
                <a:highlight>
                  <a:srgbClr val="FFFFFF"/>
                </a:highlight>
                <a:latin typeface="Consolas"/>
                <a:ea typeface="Consolas"/>
                <a:cs typeface="Consolas"/>
                <a:sym typeface="Consolas"/>
              </a:rPr>
              <a:t>)</a:t>
            </a:r>
            <a:endParaRPr sz="1800">
              <a:solidFill>
                <a:srgbClr val="000000"/>
              </a:solidFill>
              <a:highlight>
                <a:srgbClr val="FFFFFF"/>
              </a:highlight>
              <a:latin typeface="Consolas"/>
              <a:ea typeface="Consolas"/>
              <a:cs typeface="Consolas"/>
              <a:sym typeface="Consolas"/>
            </a:endParaRPr>
          </a:p>
          <a:p>
            <a:pPr indent="0" lvl="0" marL="1371600" rtl="0" algn="l">
              <a:lnSpc>
                <a:spcPct val="105000"/>
              </a:lnSpc>
              <a:spcBef>
                <a:spcPts val="0"/>
              </a:spcBef>
              <a:spcAft>
                <a:spcPts val="0"/>
              </a:spcAft>
              <a:buClr>
                <a:schemeClr val="dk1"/>
              </a:buClr>
              <a:buSzPts val="1100"/>
              <a:buFont typeface="Arial"/>
              <a:buNone/>
            </a:pPr>
            <a:r>
              <a:rPr lang="en" sz="1800">
                <a:solidFill>
                  <a:srgbClr val="000000"/>
                </a:solidFill>
                <a:highlight>
                  <a:srgbClr val="FFFFFF"/>
                </a:highlight>
                <a:latin typeface="Consolas"/>
                <a:ea typeface="Consolas"/>
                <a:cs typeface="Consolas"/>
                <a:sym typeface="Consolas"/>
              </a:rPr>
              <a:t>.fallbackToDestructiveMigration()</a:t>
            </a:r>
            <a:endParaRPr sz="1800">
              <a:solidFill>
                <a:srgbClr val="000000"/>
              </a:solidFill>
              <a:highlight>
                <a:srgbClr val="FFFFFF"/>
              </a:highlight>
              <a:latin typeface="Consolas"/>
              <a:ea typeface="Consolas"/>
              <a:cs typeface="Consolas"/>
              <a:sym typeface="Consolas"/>
            </a:endParaRPr>
          </a:p>
          <a:p>
            <a:pPr indent="0" lvl="0" marL="1371600" rtl="0" algn="l">
              <a:lnSpc>
                <a:spcPct val="105000"/>
              </a:lnSpc>
              <a:spcBef>
                <a:spcPts val="0"/>
              </a:spcBef>
              <a:spcAft>
                <a:spcPts val="0"/>
              </a:spcAft>
              <a:buClr>
                <a:schemeClr val="dk1"/>
              </a:buClr>
              <a:buSzPts val="1100"/>
              <a:buFont typeface="Arial"/>
              <a:buNone/>
            </a:pPr>
            <a:r>
              <a:rPr lang="en" sz="1800">
                <a:solidFill>
                  <a:srgbClr val="000000"/>
                </a:solidFill>
                <a:highlight>
                  <a:srgbClr val="FFFFFF"/>
                </a:highlight>
                <a:latin typeface="Consolas"/>
                <a:ea typeface="Consolas"/>
                <a:cs typeface="Consolas"/>
                <a:sym typeface="Consolas"/>
              </a:rPr>
              <a:t>.build();                </a:t>
            </a:r>
            <a:endParaRPr sz="1800">
              <a:solidFill>
                <a:srgbClr val="000000"/>
              </a:solidFill>
              <a:highlight>
                <a:srgbClr val="FFFFFF"/>
              </a:highlight>
              <a:latin typeface="Consolas"/>
              <a:ea typeface="Consolas"/>
              <a:cs typeface="Consolas"/>
              <a:sym typeface="Consolas"/>
            </a:endParaRPr>
          </a:p>
          <a:p>
            <a:pPr indent="0" lvl="0" marL="0" rtl="0" algn="l">
              <a:lnSpc>
                <a:spcPct val="105000"/>
              </a:lnSpc>
              <a:spcBef>
                <a:spcPts val="0"/>
              </a:spcBef>
              <a:spcAft>
                <a:spcPts val="0"/>
              </a:spcAft>
              <a:buClr>
                <a:schemeClr val="dk1"/>
              </a:buClr>
              <a:buSzPts val="1100"/>
              <a:buFont typeface="Arial"/>
              <a:buNone/>
            </a:pPr>
            <a:r>
              <a:rPr lang="en" sz="1800">
                <a:solidFill>
                  <a:srgbClr val="000000"/>
                </a:solidFill>
                <a:highlight>
                  <a:srgbClr val="FFFFFF"/>
                </a:highlight>
                <a:latin typeface="Consolas"/>
                <a:ea typeface="Consolas"/>
                <a:cs typeface="Consolas"/>
                <a:sym typeface="Consolas"/>
              </a:rPr>
              <a:t>      }}}</a:t>
            </a:r>
            <a:endParaRPr sz="1800">
              <a:solidFill>
                <a:srgbClr val="000000"/>
              </a:solidFill>
              <a:highlight>
                <a:srgbClr val="FFFFFF"/>
              </a:highlight>
              <a:latin typeface="Consolas"/>
              <a:ea typeface="Consolas"/>
              <a:cs typeface="Consolas"/>
              <a:sym typeface="Consolas"/>
            </a:endParaRPr>
          </a:p>
          <a:p>
            <a:pPr indent="0" lvl="0" marL="0" rtl="0" algn="l">
              <a:lnSpc>
                <a:spcPct val="105000"/>
              </a:lnSpc>
              <a:spcBef>
                <a:spcPts val="0"/>
              </a:spcBef>
              <a:spcAft>
                <a:spcPts val="0"/>
              </a:spcAft>
              <a:buClr>
                <a:schemeClr val="dk1"/>
              </a:buClr>
              <a:buSzPts val="1100"/>
              <a:buFont typeface="Arial"/>
              <a:buNone/>
            </a:pPr>
            <a:r>
              <a:rPr lang="en" sz="1800">
                <a:solidFill>
                  <a:srgbClr val="000000"/>
                </a:solidFill>
                <a:highlight>
                  <a:srgbClr val="FFFFFF"/>
                </a:highlight>
                <a:latin typeface="Consolas"/>
                <a:ea typeface="Consolas"/>
                <a:cs typeface="Consolas"/>
                <a:sym typeface="Consolas"/>
              </a:rPr>
              <a:t>  </a:t>
            </a:r>
            <a:r>
              <a:rPr b="1" lang="en" sz="1800">
                <a:solidFill>
                  <a:srgbClr val="000000"/>
                </a:solidFill>
                <a:highlight>
                  <a:srgbClr val="FFFFFF"/>
                </a:highlight>
                <a:latin typeface="Consolas"/>
                <a:ea typeface="Consolas"/>
                <a:cs typeface="Consolas"/>
                <a:sym typeface="Consolas"/>
              </a:rPr>
              <a:t>return </a:t>
            </a:r>
            <a:r>
              <a:rPr i="1" lang="en" sz="1800">
                <a:solidFill>
                  <a:srgbClr val="000000"/>
                </a:solidFill>
                <a:highlight>
                  <a:srgbClr val="FFFFFF"/>
                </a:highlight>
                <a:latin typeface="Consolas"/>
                <a:ea typeface="Consolas"/>
                <a:cs typeface="Consolas"/>
                <a:sym typeface="Consolas"/>
              </a:rPr>
              <a:t>INSTANCE</a:t>
            </a:r>
            <a:r>
              <a:rPr lang="en" sz="1800">
                <a:solidFill>
                  <a:srgbClr val="000000"/>
                </a:solidFill>
                <a:highlight>
                  <a:srgbClr val="FFFFFF"/>
                </a:highlight>
                <a:latin typeface="Consolas"/>
                <a:ea typeface="Consolas"/>
                <a:cs typeface="Consolas"/>
                <a:sym typeface="Consolas"/>
              </a:rPr>
              <a:t>;</a:t>
            </a:r>
            <a:endParaRPr sz="1800">
              <a:solidFill>
                <a:srgbClr val="000000"/>
              </a:solidFill>
              <a:highlight>
                <a:srgbClr val="FFFFFF"/>
              </a:highlight>
              <a:latin typeface="Consolas"/>
              <a:ea typeface="Consolas"/>
              <a:cs typeface="Consolas"/>
              <a:sym typeface="Consolas"/>
            </a:endParaRPr>
          </a:p>
          <a:p>
            <a:pPr indent="0" lvl="0" marL="0" rtl="0" algn="l">
              <a:lnSpc>
                <a:spcPct val="105000"/>
              </a:lnSpc>
              <a:spcBef>
                <a:spcPts val="0"/>
              </a:spcBef>
              <a:spcAft>
                <a:spcPts val="0"/>
              </a:spcAft>
              <a:buClr>
                <a:schemeClr val="dk1"/>
              </a:buClr>
              <a:buSzPts val="1100"/>
              <a:buFont typeface="Arial"/>
              <a:buNone/>
            </a:pPr>
            <a:r>
              <a:rPr lang="en" sz="1800">
                <a:solidFill>
                  <a:srgbClr val="000000"/>
                </a:solidFill>
                <a:highlight>
                  <a:srgbClr val="FFFFFF"/>
                </a:highlight>
                <a:latin typeface="Consolas"/>
                <a:ea typeface="Consolas"/>
                <a:cs typeface="Consolas"/>
                <a:sym typeface="Consolas"/>
              </a:rPr>
              <a:t>}</a:t>
            </a:r>
            <a:endParaRPr sz="1800">
              <a:solidFill>
                <a:srgbClr val="000000"/>
              </a:solidFill>
              <a:latin typeface="Consolas"/>
              <a:ea typeface="Consolas"/>
              <a:cs typeface="Consolas"/>
              <a:sym typeface="Consolas"/>
            </a:endParaRPr>
          </a:p>
        </p:txBody>
      </p:sp>
      <p:sp>
        <p:nvSpPr>
          <p:cNvPr id="486" name="Google Shape;486;p51"/>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487" name="Google Shape;487;p51"/>
          <p:cNvPicPr preferRelativeResize="0"/>
          <p:nvPr/>
        </p:nvPicPr>
        <p:blipFill>
          <a:blip r:embed="rId3">
            <a:alphaModFix/>
          </a:blip>
          <a:stretch>
            <a:fillRect/>
          </a:stretch>
        </p:blipFill>
        <p:spPr>
          <a:xfrm>
            <a:off x="6717400" y="1353700"/>
            <a:ext cx="2396850" cy="1244725"/>
          </a:xfrm>
          <a:prstGeom prst="rect">
            <a:avLst/>
          </a:prstGeom>
          <a:noFill/>
          <a:ln>
            <a:noFill/>
          </a:ln>
        </p:spPr>
      </p:pic>
      <p:sp>
        <p:nvSpPr>
          <p:cNvPr id="488" name="Google Shape;488;p51"/>
          <p:cNvSpPr txBox="1"/>
          <p:nvPr/>
        </p:nvSpPr>
        <p:spPr>
          <a:xfrm>
            <a:off x="6779100" y="1411600"/>
            <a:ext cx="2180700" cy="100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2000">
                <a:latin typeface="Roboto"/>
                <a:ea typeface="Roboto"/>
                <a:cs typeface="Roboto"/>
                <a:sym typeface="Roboto"/>
              </a:rPr>
              <a:t>Check if database exists before creating it</a:t>
            </a:r>
            <a:endParaRPr i="1" sz="2000">
              <a:latin typeface="Roboto"/>
              <a:ea typeface="Roboto"/>
              <a:cs typeface="Roboto"/>
              <a:sym typeface="Roboto"/>
            </a:endParaRPr>
          </a:p>
        </p:txBody>
      </p:sp>
      <p:sp>
        <p:nvSpPr>
          <p:cNvPr id="489" name="Google Shape;489;p51"/>
          <p:cNvSpPr/>
          <p:nvPr/>
        </p:nvSpPr>
        <p:spPr>
          <a:xfrm>
            <a:off x="3888475" y="1872225"/>
            <a:ext cx="2911324" cy="298326"/>
          </a:xfrm>
          <a:custGeom>
            <a:rect b="b" l="l" r="r" t="t"/>
            <a:pathLst>
              <a:path extrusionOk="0" h="5933" w="133731">
                <a:moveTo>
                  <a:pt x="133731" y="0"/>
                </a:moveTo>
                <a:cubicBezTo>
                  <a:pt x="131125" y="549"/>
                  <a:pt x="124061" y="2332"/>
                  <a:pt x="118095" y="3292"/>
                </a:cubicBezTo>
                <a:cubicBezTo>
                  <a:pt x="112129" y="4252"/>
                  <a:pt x="117616" y="5418"/>
                  <a:pt x="97933" y="5761"/>
                </a:cubicBezTo>
                <a:cubicBezTo>
                  <a:pt x="78251" y="6104"/>
                  <a:pt x="16322" y="5419"/>
                  <a:pt x="0" y="5350"/>
                </a:cubicBezTo>
              </a:path>
            </a:pathLst>
          </a:custGeom>
          <a:noFill/>
          <a:ln cap="flat" cmpd="sng" w="38100">
            <a:solidFill>
              <a:srgbClr val="039BE5"/>
            </a:solidFill>
            <a:prstDash val="dash"/>
            <a:round/>
            <a:headEnd len="med" w="med" type="none"/>
            <a:tailEnd len="med" w="med" type="triangle"/>
          </a:ln>
        </p:spPr>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3" name="Shape 493"/>
        <p:cNvGrpSpPr/>
        <p:nvPr/>
      </p:nvGrpSpPr>
      <p:grpSpPr>
        <a:xfrm>
          <a:off x="0" y="0"/>
          <a:ext cx="0" cy="0"/>
          <a:chOff x="0" y="0"/>
          <a:chExt cx="0" cy="0"/>
        </a:xfrm>
      </p:grpSpPr>
      <p:sp>
        <p:nvSpPr>
          <p:cNvPr id="494" name="Google Shape;494;p52"/>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Initialize DB in onOpen callback</a:t>
            </a:r>
            <a:endParaRPr/>
          </a:p>
          <a:p>
            <a:pPr indent="0" lvl="0" marL="0" rtl="0" algn="l">
              <a:spcBef>
                <a:spcPts val="0"/>
              </a:spcBef>
              <a:spcAft>
                <a:spcPts val="0"/>
              </a:spcAft>
              <a:buNone/>
            </a:pPr>
            <a:r>
              <a:t/>
            </a:r>
            <a:endParaRPr/>
          </a:p>
        </p:txBody>
      </p:sp>
      <p:sp>
        <p:nvSpPr>
          <p:cNvPr id="495" name="Google Shape;495;p52"/>
          <p:cNvSpPr txBox="1"/>
          <p:nvPr>
            <p:ph idx="1" type="body"/>
          </p:nvPr>
        </p:nvSpPr>
        <p:spPr>
          <a:xfrm>
            <a:off x="228900" y="1172725"/>
            <a:ext cx="8520600" cy="333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Consolas"/>
                <a:ea typeface="Consolas"/>
                <a:cs typeface="Consolas"/>
                <a:sym typeface="Consolas"/>
              </a:rPr>
              <a:t>private static RoomDatabase.Callback sOnOpenCallback =</a:t>
            </a:r>
            <a:endParaRPr sz="2000">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2000">
                <a:latin typeface="Consolas"/>
                <a:ea typeface="Consolas"/>
                <a:cs typeface="Consolas"/>
                <a:sym typeface="Consolas"/>
              </a:rPr>
              <a:t>  new RoomDatabase.Callback(){</a:t>
            </a:r>
            <a:endParaRPr sz="2000">
              <a:latin typeface="Consolas"/>
              <a:ea typeface="Consolas"/>
              <a:cs typeface="Consolas"/>
              <a:sym typeface="Consolas"/>
            </a:endParaRPr>
          </a:p>
          <a:p>
            <a:pPr indent="0" lvl="0" marL="457200" rtl="0" algn="l">
              <a:spcBef>
                <a:spcPts val="0"/>
              </a:spcBef>
              <a:spcAft>
                <a:spcPts val="0"/>
              </a:spcAft>
              <a:buClr>
                <a:schemeClr val="dk1"/>
              </a:buClr>
              <a:buSzPts val="1100"/>
              <a:buFont typeface="Arial"/>
              <a:buNone/>
            </a:pPr>
            <a:r>
              <a:rPr lang="en" sz="2000">
                <a:latin typeface="Consolas"/>
                <a:ea typeface="Consolas"/>
                <a:cs typeface="Consolas"/>
                <a:sym typeface="Consolas"/>
              </a:rPr>
              <a:t>@Override</a:t>
            </a:r>
            <a:endParaRPr sz="2000">
              <a:latin typeface="Consolas"/>
              <a:ea typeface="Consolas"/>
              <a:cs typeface="Consolas"/>
              <a:sym typeface="Consolas"/>
            </a:endParaRPr>
          </a:p>
          <a:p>
            <a:pPr indent="0" lvl="0" marL="457200" rtl="0" algn="l">
              <a:spcBef>
                <a:spcPts val="0"/>
              </a:spcBef>
              <a:spcAft>
                <a:spcPts val="0"/>
              </a:spcAft>
              <a:buClr>
                <a:schemeClr val="dk1"/>
              </a:buClr>
              <a:buSzPts val="1100"/>
              <a:buFont typeface="Arial"/>
              <a:buNone/>
            </a:pPr>
            <a:r>
              <a:rPr lang="en" sz="2000">
                <a:latin typeface="Consolas"/>
                <a:ea typeface="Consolas"/>
                <a:cs typeface="Consolas"/>
                <a:sym typeface="Consolas"/>
              </a:rPr>
              <a:t>public void onOpen (@NonNull SupportSQLiteDatabase db){</a:t>
            </a:r>
            <a:endParaRPr sz="2000">
              <a:latin typeface="Consolas"/>
              <a:ea typeface="Consolas"/>
              <a:cs typeface="Consolas"/>
              <a:sym typeface="Consolas"/>
            </a:endParaRPr>
          </a:p>
          <a:p>
            <a:pPr indent="0" lvl="0" marL="914400" rtl="0" algn="l">
              <a:spcBef>
                <a:spcPts val="0"/>
              </a:spcBef>
              <a:spcAft>
                <a:spcPts val="0"/>
              </a:spcAft>
              <a:buNone/>
            </a:pPr>
            <a:r>
              <a:rPr lang="en" sz="2000">
                <a:latin typeface="Consolas"/>
                <a:ea typeface="Consolas"/>
                <a:cs typeface="Consolas"/>
                <a:sym typeface="Consolas"/>
              </a:rPr>
              <a:t>super.onOpen(db);</a:t>
            </a:r>
            <a:endParaRPr sz="2000">
              <a:latin typeface="Consolas"/>
              <a:ea typeface="Consolas"/>
              <a:cs typeface="Consolas"/>
              <a:sym typeface="Consolas"/>
            </a:endParaRPr>
          </a:p>
          <a:p>
            <a:pPr indent="0" lvl="0" marL="914400" rtl="0" algn="l">
              <a:spcBef>
                <a:spcPts val="0"/>
              </a:spcBef>
              <a:spcAft>
                <a:spcPts val="0"/>
              </a:spcAft>
              <a:buClr>
                <a:schemeClr val="dk1"/>
              </a:buClr>
              <a:buSzPts val="1100"/>
              <a:buFont typeface="Arial"/>
              <a:buNone/>
            </a:pPr>
            <a:r>
              <a:rPr lang="en" sz="2000">
                <a:latin typeface="Consolas"/>
                <a:ea typeface="Consolas"/>
                <a:cs typeface="Consolas"/>
                <a:sym typeface="Consolas"/>
              </a:rPr>
              <a:t>initializeData();</a:t>
            </a:r>
            <a:endParaRPr sz="2000">
              <a:latin typeface="Consolas"/>
              <a:ea typeface="Consolas"/>
              <a:cs typeface="Consolas"/>
              <a:sym typeface="Consolas"/>
            </a:endParaRPr>
          </a:p>
          <a:p>
            <a:pPr indent="0" lvl="0" marL="457200" rtl="0" algn="l">
              <a:spcBef>
                <a:spcPts val="0"/>
              </a:spcBef>
              <a:spcAft>
                <a:spcPts val="0"/>
              </a:spcAft>
              <a:buClr>
                <a:schemeClr val="dk1"/>
              </a:buClr>
              <a:buSzPts val="1100"/>
              <a:buFont typeface="Arial"/>
              <a:buNone/>
            </a:pPr>
            <a:r>
              <a:rPr lang="en" sz="2000">
                <a:latin typeface="Consolas"/>
                <a:ea typeface="Consolas"/>
                <a:cs typeface="Consolas"/>
                <a:sym typeface="Consolas"/>
              </a:rPr>
              <a:t>}};</a:t>
            </a:r>
            <a:endParaRPr sz="2000">
              <a:latin typeface="Consolas"/>
              <a:ea typeface="Consolas"/>
              <a:cs typeface="Consolas"/>
              <a:sym typeface="Consolas"/>
            </a:endParaRPr>
          </a:p>
          <a:p>
            <a:pPr indent="0" lvl="0" marL="1371600" rtl="0" algn="l">
              <a:lnSpc>
                <a:spcPct val="100000"/>
              </a:lnSpc>
              <a:spcBef>
                <a:spcPts val="0"/>
              </a:spcBef>
              <a:spcAft>
                <a:spcPts val="0"/>
              </a:spcAft>
              <a:buNone/>
            </a:pPr>
            <a:r>
              <a:t/>
            </a:r>
            <a:endParaRPr sz="1800">
              <a:solidFill>
                <a:schemeClr val="dk1"/>
              </a:solidFill>
              <a:latin typeface="Consolas"/>
              <a:ea typeface="Consolas"/>
              <a:cs typeface="Consolas"/>
              <a:sym typeface="Consolas"/>
            </a:endParaRPr>
          </a:p>
        </p:txBody>
      </p:sp>
      <p:sp>
        <p:nvSpPr>
          <p:cNvPr id="496" name="Google Shape;496;p52"/>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 name="Shape 101"/>
        <p:cNvGrpSpPr/>
        <p:nvPr/>
      </p:nvGrpSpPr>
      <p:grpSpPr>
        <a:xfrm>
          <a:off x="0" y="0"/>
          <a:ext cx="0" cy="0"/>
          <a:chOff x="0" y="0"/>
          <a:chExt cx="0" cy="0"/>
        </a:xfrm>
      </p:grpSpPr>
      <p:sp>
        <p:nvSpPr>
          <p:cNvPr id="102" name="Google Shape;102;p17"/>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Architecture Components</a:t>
            </a:r>
            <a:endParaRPr/>
          </a:p>
        </p:txBody>
      </p:sp>
      <p:sp>
        <p:nvSpPr>
          <p:cNvPr id="103" name="Google Shape;103;p17"/>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0000"/>
              </a:solidFill>
            </a:endParaRPr>
          </a:p>
        </p:txBody>
      </p:sp>
      <p:sp>
        <p:nvSpPr>
          <p:cNvPr id="104" name="Google Shape;104;p17"/>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05" name="Google Shape;105;p17"/>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solidFill>
                <a:srgbClr val="000000"/>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0" name="Shape 500"/>
        <p:cNvGrpSpPr/>
        <p:nvPr/>
      </p:nvGrpSpPr>
      <p:grpSpPr>
        <a:xfrm>
          <a:off x="0" y="0"/>
          <a:ext cx="0" cy="0"/>
          <a:chOff x="0" y="0"/>
          <a:chExt cx="0" cy="0"/>
        </a:xfrm>
      </p:grpSpPr>
      <p:sp>
        <p:nvSpPr>
          <p:cNvPr id="501" name="Google Shape;501;p53"/>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Room caveats</a:t>
            </a:r>
            <a:endParaRPr/>
          </a:p>
          <a:p>
            <a:pPr indent="0" lvl="0" marL="0" rtl="0" algn="l">
              <a:spcBef>
                <a:spcPts val="0"/>
              </a:spcBef>
              <a:spcAft>
                <a:spcPts val="0"/>
              </a:spcAft>
              <a:buNone/>
            </a:pPr>
            <a:r>
              <a:t/>
            </a:r>
            <a:endParaRPr/>
          </a:p>
        </p:txBody>
      </p:sp>
      <p:sp>
        <p:nvSpPr>
          <p:cNvPr id="502" name="Google Shape;502;p53"/>
          <p:cNvSpPr txBox="1"/>
          <p:nvPr>
            <p:ph idx="1" type="body"/>
          </p:nvPr>
        </p:nvSpPr>
        <p:spPr>
          <a:xfrm>
            <a:off x="311700" y="1411125"/>
            <a:ext cx="8520600" cy="2892300"/>
          </a:xfrm>
          <a:prstGeom prst="rect">
            <a:avLst/>
          </a:prstGeom>
        </p:spPr>
        <p:txBody>
          <a:bodyPr anchorCtr="0" anchor="t" bIns="91425" lIns="91425" spcFirstLastPara="1" rIns="91425" wrap="square" tIns="91425">
            <a:noAutofit/>
          </a:bodyPr>
          <a:lstStyle/>
          <a:p>
            <a:pPr indent="-381000" lvl="0" marL="457200" rtl="0" algn="l">
              <a:lnSpc>
                <a:spcPct val="100000"/>
              </a:lnSpc>
              <a:spcBef>
                <a:spcPts val="0"/>
              </a:spcBef>
              <a:spcAft>
                <a:spcPts val="0"/>
              </a:spcAft>
              <a:buClr>
                <a:srgbClr val="000000"/>
              </a:buClr>
              <a:buSzPts val="2400"/>
              <a:buChar char="●"/>
            </a:pPr>
            <a:r>
              <a:rPr lang="en">
                <a:solidFill>
                  <a:srgbClr val="000000"/>
                </a:solidFill>
              </a:rPr>
              <a:t>C</a:t>
            </a:r>
            <a:r>
              <a:rPr lang="en">
                <a:solidFill>
                  <a:srgbClr val="000000"/>
                </a:solidFill>
              </a:rPr>
              <a:t>ompile-time checks of SQLite statements</a:t>
            </a:r>
            <a:endParaRPr>
              <a:solidFill>
                <a:srgbClr val="000000"/>
              </a:solidFill>
            </a:endParaRPr>
          </a:p>
          <a:p>
            <a:pPr indent="-381000" lvl="0" marL="457200" rtl="0" algn="l">
              <a:lnSpc>
                <a:spcPct val="100000"/>
              </a:lnSpc>
              <a:spcBef>
                <a:spcPts val="1000"/>
              </a:spcBef>
              <a:spcAft>
                <a:spcPts val="0"/>
              </a:spcAft>
              <a:buClr>
                <a:srgbClr val="000000"/>
              </a:buClr>
              <a:buSzPts val="2400"/>
              <a:buChar char="●"/>
            </a:pPr>
            <a:r>
              <a:rPr lang="en">
                <a:solidFill>
                  <a:srgbClr val="000000"/>
                </a:solidFill>
              </a:rPr>
              <a:t>Do not run database operations on the main thread</a:t>
            </a:r>
            <a:endParaRPr>
              <a:solidFill>
                <a:srgbClr val="000000"/>
              </a:solidFill>
            </a:endParaRPr>
          </a:p>
          <a:p>
            <a:pPr indent="-381000" lvl="0" marL="457200" rtl="0" algn="l">
              <a:lnSpc>
                <a:spcPct val="100000"/>
              </a:lnSpc>
              <a:spcBef>
                <a:spcPts val="1000"/>
              </a:spcBef>
              <a:spcAft>
                <a:spcPts val="0"/>
              </a:spcAft>
              <a:buClr>
                <a:srgbClr val="000000"/>
              </a:buClr>
              <a:buSzPts val="2400"/>
              <a:buChar char="●"/>
            </a:pPr>
            <a:r>
              <a:rPr lang="en" u="sng">
                <a:solidFill>
                  <a:schemeClr val="hlink"/>
                </a:solidFill>
                <a:latin typeface="Consolas"/>
                <a:ea typeface="Consolas"/>
                <a:cs typeface="Consolas"/>
                <a:sym typeface="Consolas"/>
                <a:hlinkClick r:id="rId3"/>
              </a:rPr>
              <a:t>LiveData</a:t>
            </a:r>
            <a:r>
              <a:rPr lang="en">
                <a:solidFill>
                  <a:srgbClr val="000000"/>
                </a:solidFill>
              </a:rPr>
              <a:t> automatically runs query asynchronously on a background thread when needed</a:t>
            </a:r>
            <a:endParaRPr>
              <a:solidFill>
                <a:srgbClr val="000000"/>
              </a:solidFill>
            </a:endParaRPr>
          </a:p>
          <a:p>
            <a:pPr indent="-381000" lvl="0" marL="457200" rtl="0" algn="l">
              <a:lnSpc>
                <a:spcPct val="100000"/>
              </a:lnSpc>
              <a:spcBef>
                <a:spcPts val="1000"/>
              </a:spcBef>
              <a:spcAft>
                <a:spcPts val="1000"/>
              </a:spcAft>
              <a:buClr>
                <a:srgbClr val="000000"/>
              </a:buClr>
              <a:buSzPts val="2400"/>
              <a:buChar char="●"/>
            </a:pPr>
            <a:r>
              <a:rPr lang="en">
                <a:solidFill>
                  <a:srgbClr val="000000"/>
                </a:solidFill>
              </a:rPr>
              <a:t>Usually, make your </a:t>
            </a:r>
            <a:r>
              <a:rPr lang="en">
                <a:solidFill>
                  <a:srgbClr val="000000"/>
                </a:solidFill>
                <a:latin typeface="Consolas"/>
                <a:ea typeface="Consolas"/>
                <a:cs typeface="Consolas"/>
                <a:sym typeface="Consolas"/>
              </a:rPr>
              <a:t>RoomDatabase</a:t>
            </a:r>
            <a:r>
              <a:rPr lang="en">
                <a:solidFill>
                  <a:srgbClr val="000000"/>
                </a:solidFill>
              </a:rPr>
              <a:t> a </a:t>
            </a:r>
            <a:r>
              <a:rPr lang="en" u="sng">
                <a:solidFill>
                  <a:schemeClr val="hlink"/>
                </a:solidFill>
                <a:hlinkClick r:id="rId4"/>
              </a:rPr>
              <a:t>singleton</a:t>
            </a:r>
            <a:endParaRPr sz="1100">
              <a:solidFill>
                <a:schemeClr val="dk1"/>
              </a:solidFill>
            </a:endParaRPr>
          </a:p>
        </p:txBody>
      </p:sp>
      <p:sp>
        <p:nvSpPr>
          <p:cNvPr id="503" name="Google Shape;503;p53"/>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7" name="Shape 507"/>
        <p:cNvGrpSpPr/>
        <p:nvPr/>
      </p:nvGrpSpPr>
      <p:grpSpPr>
        <a:xfrm>
          <a:off x="0" y="0"/>
          <a:ext cx="0" cy="0"/>
          <a:chOff x="0" y="0"/>
          <a:chExt cx="0" cy="0"/>
        </a:xfrm>
      </p:grpSpPr>
      <p:sp>
        <p:nvSpPr>
          <p:cNvPr id="508" name="Google Shape;508;p54"/>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ViewModel</a:t>
            </a:r>
            <a:endParaRPr/>
          </a:p>
        </p:txBody>
      </p:sp>
      <p:sp>
        <p:nvSpPr>
          <p:cNvPr id="509" name="Google Shape;509;p54"/>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0000"/>
              </a:solidFill>
            </a:endParaRPr>
          </a:p>
        </p:txBody>
      </p:sp>
      <p:sp>
        <p:nvSpPr>
          <p:cNvPr id="510" name="Google Shape;510;p54"/>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11" name="Google Shape;511;p54"/>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solidFill>
                <a:srgbClr val="000000"/>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5" name="Shape 515"/>
        <p:cNvGrpSpPr/>
        <p:nvPr/>
      </p:nvGrpSpPr>
      <p:grpSpPr>
        <a:xfrm>
          <a:off x="0" y="0"/>
          <a:ext cx="0" cy="0"/>
          <a:chOff x="0" y="0"/>
          <a:chExt cx="0" cy="0"/>
        </a:xfrm>
      </p:grpSpPr>
      <p:sp>
        <p:nvSpPr>
          <p:cNvPr id="516" name="Google Shape;516;p55"/>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ViewModel</a:t>
            </a:r>
            <a:endParaRPr/>
          </a:p>
          <a:p>
            <a:pPr indent="0" lvl="0" marL="0" rtl="0" algn="l">
              <a:spcBef>
                <a:spcPts val="0"/>
              </a:spcBef>
              <a:spcAft>
                <a:spcPts val="0"/>
              </a:spcAft>
              <a:buNone/>
            </a:pPr>
            <a:r>
              <a:t/>
            </a:r>
            <a:endParaRPr/>
          </a:p>
        </p:txBody>
      </p:sp>
      <p:sp>
        <p:nvSpPr>
          <p:cNvPr id="517" name="Google Shape;517;p55"/>
          <p:cNvSpPr txBox="1"/>
          <p:nvPr>
            <p:ph idx="1" type="body"/>
          </p:nvPr>
        </p:nvSpPr>
        <p:spPr>
          <a:xfrm>
            <a:off x="311700" y="954025"/>
            <a:ext cx="4574700" cy="355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800"/>
          </a:p>
          <a:p>
            <a:pPr indent="-381000" lvl="0" marL="457200" rtl="0" algn="l">
              <a:spcBef>
                <a:spcPts val="0"/>
              </a:spcBef>
              <a:spcAft>
                <a:spcPts val="0"/>
              </a:spcAft>
              <a:buSzPts val="2400"/>
              <a:buChar char="●"/>
            </a:pPr>
            <a:r>
              <a:rPr lang="en"/>
              <a:t>View models are objects that provide data for UI components and survive configuration changes.</a:t>
            </a:r>
            <a:endParaRPr sz="1100">
              <a:solidFill>
                <a:schemeClr val="dk1"/>
              </a:solidFill>
              <a:latin typeface="Arial"/>
              <a:ea typeface="Arial"/>
              <a:cs typeface="Arial"/>
              <a:sym typeface="Arial"/>
            </a:endParaRPr>
          </a:p>
          <a:p>
            <a:pPr indent="0" lvl="0" marL="0" rtl="0" algn="l">
              <a:spcBef>
                <a:spcPts val="0"/>
              </a:spcBef>
              <a:spcAft>
                <a:spcPts val="0"/>
              </a:spcAft>
              <a:buNone/>
            </a:pPr>
            <a:r>
              <a:t/>
            </a:r>
            <a:endParaRPr sz="1100">
              <a:solidFill>
                <a:schemeClr val="dk1"/>
              </a:solidFill>
            </a:endParaRPr>
          </a:p>
          <a:p>
            <a:pPr indent="0" lvl="0" marL="0" rtl="0" algn="l">
              <a:spcBef>
                <a:spcPts val="0"/>
              </a:spcBef>
              <a:spcAft>
                <a:spcPts val="0"/>
              </a:spcAft>
              <a:buNone/>
            </a:pPr>
            <a:r>
              <a:t/>
            </a:r>
            <a:endParaRPr sz="1100">
              <a:solidFill>
                <a:schemeClr val="dk1"/>
              </a:solidFill>
            </a:endParaRPr>
          </a:p>
          <a:p>
            <a:pPr indent="0" lvl="0" marL="0" rtl="0" algn="l">
              <a:spcBef>
                <a:spcPts val="0"/>
              </a:spcBef>
              <a:spcAft>
                <a:spcPts val="0"/>
              </a:spcAft>
              <a:buNone/>
            </a:pPr>
            <a:r>
              <a:t/>
            </a:r>
            <a:endParaRPr sz="1100">
              <a:solidFill>
                <a:schemeClr val="dk1"/>
              </a:solidFill>
            </a:endParaRPr>
          </a:p>
        </p:txBody>
      </p:sp>
      <p:sp>
        <p:nvSpPr>
          <p:cNvPr id="518" name="Google Shape;518;p55"/>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19" name="Google Shape;519;p55"/>
          <p:cNvSpPr/>
          <p:nvPr/>
        </p:nvSpPr>
        <p:spPr>
          <a:xfrm>
            <a:off x="5241150" y="1491450"/>
            <a:ext cx="3903000" cy="2050800"/>
          </a:xfrm>
          <a:prstGeom prst="rect">
            <a:avLst/>
          </a:prstGeom>
          <a:solidFill>
            <a:srgbClr val="FFFFFF"/>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0" name="Google Shape;520;p55"/>
          <p:cNvGrpSpPr/>
          <p:nvPr/>
        </p:nvGrpSpPr>
        <p:grpSpPr>
          <a:xfrm>
            <a:off x="5810125" y="1730963"/>
            <a:ext cx="3117225" cy="1690988"/>
            <a:chOff x="2515875" y="624288"/>
            <a:chExt cx="3117225" cy="1690988"/>
          </a:xfrm>
        </p:grpSpPr>
        <p:cxnSp>
          <p:nvCxnSpPr>
            <p:cNvPr id="521" name="Google Shape;521;p55"/>
            <p:cNvCxnSpPr>
              <a:endCxn id="522" idx="0"/>
            </p:cNvCxnSpPr>
            <p:nvPr/>
          </p:nvCxnSpPr>
          <p:spPr>
            <a:xfrm>
              <a:off x="3657600" y="941275"/>
              <a:ext cx="0" cy="369900"/>
            </a:xfrm>
            <a:prstGeom prst="straightConnector1">
              <a:avLst/>
            </a:prstGeom>
            <a:noFill/>
            <a:ln cap="flat" cmpd="sng" w="19050">
              <a:solidFill>
                <a:srgbClr val="515151"/>
              </a:solidFill>
              <a:prstDash val="solid"/>
              <a:round/>
              <a:headEnd len="med" w="med" type="none"/>
              <a:tailEnd len="med" w="med" type="triangle"/>
            </a:ln>
          </p:spPr>
        </p:cxnSp>
        <p:sp>
          <p:nvSpPr>
            <p:cNvPr id="523" name="Google Shape;523;p55"/>
            <p:cNvSpPr/>
            <p:nvPr/>
          </p:nvSpPr>
          <p:spPr>
            <a:xfrm>
              <a:off x="2515875" y="1240600"/>
              <a:ext cx="2284800" cy="777000"/>
            </a:xfrm>
            <a:prstGeom prst="rect">
              <a:avLst/>
            </a:prstGeom>
            <a:solidFill>
              <a:srgbClr val="FF99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4" name="Google Shape;524;p55"/>
            <p:cNvGrpSpPr/>
            <p:nvPr/>
          </p:nvGrpSpPr>
          <p:grpSpPr>
            <a:xfrm>
              <a:off x="2598300" y="1311175"/>
              <a:ext cx="2118600" cy="634200"/>
              <a:chOff x="4276650" y="1579825"/>
              <a:chExt cx="2118600" cy="634200"/>
            </a:xfrm>
          </p:grpSpPr>
          <p:sp>
            <p:nvSpPr>
              <p:cNvPr id="522" name="Google Shape;522;p55"/>
              <p:cNvSpPr/>
              <p:nvPr/>
            </p:nvSpPr>
            <p:spPr>
              <a:xfrm>
                <a:off x="4276650" y="1579825"/>
                <a:ext cx="2118600" cy="634200"/>
              </a:xfrm>
              <a:prstGeom prst="roundRect">
                <a:avLst>
                  <a:gd fmla="val 16667" name="adj"/>
                </a:avLst>
              </a:prstGeom>
              <a:solidFill>
                <a:srgbClr val="D9D9D9"/>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rPr lang="en" sz="1200"/>
                  <a:t>ViewModel</a:t>
                </a:r>
                <a:endParaRPr sz="1200"/>
              </a:p>
            </p:txBody>
          </p:sp>
          <p:grpSp>
            <p:nvGrpSpPr>
              <p:cNvPr id="525" name="Google Shape;525;p55"/>
              <p:cNvGrpSpPr/>
              <p:nvPr/>
            </p:nvGrpSpPr>
            <p:grpSpPr>
              <a:xfrm>
                <a:off x="4415450" y="1714488"/>
                <a:ext cx="1039025" cy="364875"/>
                <a:chOff x="4435475" y="1000188"/>
                <a:chExt cx="1039025" cy="364875"/>
              </a:xfrm>
            </p:grpSpPr>
            <p:sp>
              <p:nvSpPr>
                <p:cNvPr id="526" name="Google Shape;526;p55"/>
                <p:cNvSpPr/>
                <p:nvPr/>
              </p:nvSpPr>
              <p:spPr>
                <a:xfrm>
                  <a:off x="4435475" y="1000188"/>
                  <a:ext cx="854400" cy="240300"/>
                </a:xfrm>
                <a:prstGeom prst="roundRect">
                  <a:avLst>
                    <a:gd fmla="val 16667" name="adj"/>
                  </a:avLst>
                </a:prstGeom>
                <a:solidFill>
                  <a:srgbClr val="D9D9D9"/>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404040"/>
                      </a:solidFill>
                    </a:rPr>
                    <a:t>LiveData</a:t>
                  </a:r>
                  <a:endParaRPr sz="1200">
                    <a:solidFill>
                      <a:srgbClr val="404040"/>
                    </a:solidFill>
                  </a:endParaRPr>
                </a:p>
              </p:txBody>
            </p:sp>
            <p:sp>
              <p:nvSpPr>
                <p:cNvPr id="527" name="Google Shape;527;p55"/>
                <p:cNvSpPr/>
                <p:nvPr/>
              </p:nvSpPr>
              <p:spPr>
                <a:xfrm>
                  <a:off x="4521125" y="1059113"/>
                  <a:ext cx="854400" cy="240300"/>
                </a:xfrm>
                <a:prstGeom prst="roundRect">
                  <a:avLst>
                    <a:gd fmla="val 16667" name="adj"/>
                  </a:avLst>
                </a:prstGeom>
                <a:solidFill>
                  <a:srgbClr val="D9D9D9"/>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404040"/>
                      </a:solidFill>
                    </a:rPr>
                    <a:t>LiveData</a:t>
                  </a:r>
                  <a:endParaRPr sz="1200">
                    <a:solidFill>
                      <a:srgbClr val="404040"/>
                    </a:solidFill>
                  </a:endParaRPr>
                </a:p>
              </p:txBody>
            </p:sp>
            <p:sp>
              <p:nvSpPr>
                <p:cNvPr id="528" name="Google Shape;528;p55"/>
                <p:cNvSpPr/>
                <p:nvPr/>
              </p:nvSpPr>
              <p:spPr>
                <a:xfrm>
                  <a:off x="4620100" y="1124763"/>
                  <a:ext cx="854400" cy="240300"/>
                </a:xfrm>
                <a:prstGeom prst="roundRect">
                  <a:avLst>
                    <a:gd fmla="val 16667" name="adj"/>
                  </a:avLst>
                </a:prstGeom>
                <a:solidFill>
                  <a:srgbClr val="D9D9D9"/>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404040"/>
                      </a:solidFill>
                    </a:rPr>
                    <a:t>LiveData</a:t>
                  </a:r>
                  <a:endParaRPr sz="1200">
                    <a:solidFill>
                      <a:srgbClr val="404040"/>
                    </a:solidFill>
                  </a:endParaRPr>
                </a:p>
              </p:txBody>
            </p:sp>
          </p:grpSp>
        </p:grpSp>
        <p:cxnSp>
          <p:nvCxnSpPr>
            <p:cNvPr id="529" name="Google Shape;529;p55"/>
            <p:cNvCxnSpPr>
              <a:stCxn id="522" idx="2"/>
            </p:cNvCxnSpPr>
            <p:nvPr/>
          </p:nvCxnSpPr>
          <p:spPr>
            <a:xfrm flipH="1">
              <a:off x="3653700" y="1945375"/>
              <a:ext cx="3900" cy="369900"/>
            </a:xfrm>
            <a:prstGeom prst="straightConnector1">
              <a:avLst/>
            </a:prstGeom>
            <a:noFill/>
            <a:ln cap="flat" cmpd="sng" w="19050">
              <a:solidFill>
                <a:srgbClr val="515151"/>
              </a:solidFill>
              <a:prstDash val="solid"/>
              <a:round/>
              <a:headEnd len="med" w="med" type="none"/>
              <a:tailEnd len="med" w="med" type="triangle"/>
            </a:ln>
          </p:spPr>
        </p:cxnSp>
        <p:cxnSp>
          <p:nvCxnSpPr>
            <p:cNvPr id="530" name="Google Shape;530;p55"/>
            <p:cNvCxnSpPr>
              <a:stCxn id="526" idx="1"/>
            </p:cNvCxnSpPr>
            <p:nvPr/>
          </p:nvCxnSpPr>
          <p:spPr>
            <a:xfrm flipH="1" rot="10800000">
              <a:off x="2737100" y="624288"/>
              <a:ext cx="169500" cy="941700"/>
            </a:xfrm>
            <a:prstGeom prst="curvedConnector4">
              <a:avLst>
                <a:gd fmla="val -140487" name="adj1"/>
                <a:gd fmla="val 56379" name="adj2"/>
              </a:avLst>
            </a:prstGeom>
            <a:noFill/>
            <a:ln cap="flat" cmpd="sng" w="28575">
              <a:solidFill>
                <a:srgbClr val="666666"/>
              </a:solidFill>
              <a:prstDash val="dot"/>
              <a:round/>
              <a:headEnd len="med" w="med" type="none"/>
              <a:tailEnd len="med" w="med" type="triangle"/>
            </a:ln>
          </p:spPr>
        </p:cxnSp>
        <p:sp>
          <p:nvSpPr>
            <p:cNvPr id="531" name="Google Shape;531;p55"/>
            <p:cNvSpPr/>
            <p:nvPr/>
          </p:nvSpPr>
          <p:spPr>
            <a:xfrm rot="10800000">
              <a:off x="4772100" y="1526950"/>
              <a:ext cx="861000" cy="204300"/>
            </a:xfrm>
            <a:prstGeom prst="rightArrow">
              <a:avLst>
                <a:gd fmla="val 50000" name="adj1"/>
                <a:gd fmla="val 50000" name="adj2"/>
              </a:avLst>
            </a:prstGeom>
            <a:solidFill>
              <a:srgbClr val="FF99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5" name="Shape 535"/>
        <p:cNvGrpSpPr/>
        <p:nvPr/>
      </p:nvGrpSpPr>
      <p:grpSpPr>
        <a:xfrm>
          <a:off x="0" y="0"/>
          <a:ext cx="0" cy="0"/>
          <a:chOff x="0" y="0"/>
          <a:chExt cx="0" cy="0"/>
        </a:xfrm>
      </p:grpSpPr>
      <p:sp>
        <p:nvSpPr>
          <p:cNvPr id="536" name="Google Shape;536;p56"/>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ViewModel</a:t>
            </a:r>
            <a:endParaRPr/>
          </a:p>
          <a:p>
            <a:pPr indent="0" lvl="0" marL="0" rtl="0" algn="l">
              <a:spcBef>
                <a:spcPts val="0"/>
              </a:spcBef>
              <a:spcAft>
                <a:spcPts val="0"/>
              </a:spcAft>
              <a:buNone/>
            </a:pPr>
            <a:r>
              <a:t/>
            </a:r>
            <a:endParaRPr/>
          </a:p>
        </p:txBody>
      </p:sp>
      <p:sp>
        <p:nvSpPr>
          <p:cNvPr id="537" name="Google Shape;537;p56"/>
          <p:cNvSpPr txBox="1"/>
          <p:nvPr>
            <p:ph idx="1" type="body"/>
          </p:nvPr>
        </p:nvSpPr>
        <p:spPr>
          <a:xfrm>
            <a:off x="311700" y="954025"/>
            <a:ext cx="8520600" cy="355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800"/>
          </a:p>
          <a:p>
            <a:pPr indent="-381000" lvl="0" marL="457200" rtl="0" algn="l">
              <a:spcBef>
                <a:spcPts val="0"/>
              </a:spcBef>
              <a:spcAft>
                <a:spcPts val="0"/>
              </a:spcAft>
              <a:buClr>
                <a:srgbClr val="000000"/>
              </a:buClr>
              <a:buSzPts val="2400"/>
              <a:buChar char="●"/>
            </a:pPr>
            <a:r>
              <a:rPr lang="en">
                <a:solidFill>
                  <a:srgbClr val="000000"/>
                </a:solidFill>
              </a:rPr>
              <a:t>Provides data to the UI</a:t>
            </a:r>
            <a:endParaRPr>
              <a:solidFill>
                <a:srgbClr val="000000"/>
              </a:solidFill>
            </a:endParaRPr>
          </a:p>
          <a:p>
            <a:pPr indent="-381000" lvl="0" marL="457200" rtl="0" algn="l">
              <a:spcBef>
                <a:spcPts val="1000"/>
              </a:spcBef>
              <a:spcAft>
                <a:spcPts val="0"/>
              </a:spcAft>
              <a:buClr>
                <a:srgbClr val="000000"/>
              </a:buClr>
              <a:buSzPts val="2400"/>
              <a:buChar char="●"/>
            </a:pPr>
            <a:r>
              <a:rPr lang="en">
                <a:solidFill>
                  <a:srgbClr val="000000"/>
                </a:solidFill>
              </a:rPr>
              <a:t>Survives configuration changes</a:t>
            </a:r>
            <a:endParaRPr>
              <a:solidFill>
                <a:srgbClr val="000000"/>
              </a:solidFill>
            </a:endParaRPr>
          </a:p>
          <a:p>
            <a:pPr indent="-381000" lvl="0" marL="457200" rtl="0" algn="l">
              <a:spcBef>
                <a:spcPts val="1000"/>
              </a:spcBef>
              <a:spcAft>
                <a:spcPts val="0"/>
              </a:spcAft>
              <a:buClr>
                <a:srgbClr val="000000"/>
              </a:buClr>
              <a:buSzPts val="2400"/>
              <a:buChar char="●"/>
            </a:pPr>
            <a:r>
              <a:rPr lang="en">
                <a:solidFill>
                  <a:srgbClr val="000000"/>
                </a:solidFill>
              </a:rPr>
              <a:t>You can also use a </a:t>
            </a:r>
            <a:r>
              <a:rPr lang="en" u="sng">
                <a:solidFill>
                  <a:schemeClr val="hlink"/>
                </a:solidFill>
                <a:latin typeface="Consolas"/>
                <a:ea typeface="Consolas"/>
                <a:cs typeface="Consolas"/>
                <a:sym typeface="Consolas"/>
                <a:hlinkClick r:id="rId3"/>
              </a:rPr>
              <a:t>ViewModel</a:t>
            </a:r>
            <a:r>
              <a:rPr lang="en">
                <a:solidFill>
                  <a:srgbClr val="000000"/>
                </a:solidFill>
              </a:rPr>
              <a:t> to share data between fragments</a:t>
            </a:r>
            <a:endParaRPr>
              <a:solidFill>
                <a:srgbClr val="000000"/>
              </a:solidFill>
            </a:endParaRPr>
          </a:p>
          <a:p>
            <a:pPr indent="-381000" lvl="0" marL="457200" rtl="0" algn="l">
              <a:spcBef>
                <a:spcPts val="1000"/>
              </a:spcBef>
              <a:spcAft>
                <a:spcPts val="0"/>
              </a:spcAft>
              <a:buClr>
                <a:srgbClr val="000000"/>
              </a:buClr>
              <a:buSzPts val="2400"/>
              <a:buChar char="●"/>
            </a:pPr>
            <a:r>
              <a:rPr lang="en">
                <a:solidFill>
                  <a:srgbClr val="000000"/>
                </a:solidFill>
              </a:rPr>
              <a:t>Part of the </a:t>
            </a:r>
            <a:r>
              <a:rPr lang="en" u="sng">
                <a:solidFill>
                  <a:schemeClr val="hlink"/>
                </a:solidFill>
                <a:hlinkClick r:id="rId4"/>
              </a:rPr>
              <a:t>lifecycle library</a:t>
            </a:r>
            <a:r>
              <a:rPr lang="en"/>
              <a:t> </a:t>
            </a:r>
            <a:endParaRPr sz="1100">
              <a:solidFill>
                <a:schemeClr val="dk1"/>
              </a:solidFill>
              <a:latin typeface="Arial"/>
              <a:ea typeface="Arial"/>
              <a:cs typeface="Arial"/>
              <a:sym typeface="Arial"/>
            </a:endParaRPr>
          </a:p>
          <a:p>
            <a:pPr indent="0" lvl="0" marL="0" rtl="0" algn="l">
              <a:spcBef>
                <a:spcPts val="1000"/>
              </a:spcBef>
              <a:spcAft>
                <a:spcPts val="0"/>
              </a:spcAft>
              <a:buNone/>
            </a:pPr>
            <a:r>
              <a:t/>
            </a:r>
            <a:endParaRPr sz="1100">
              <a:solidFill>
                <a:schemeClr val="dk1"/>
              </a:solidFill>
            </a:endParaRPr>
          </a:p>
          <a:p>
            <a:pPr indent="0" lvl="0" marL="0" rtl="0" algn="l">
              <a:spcBef>
                <a:spcPts val="0"/>
              </a:spcBef>
              <a:spcAft>
                <a:spcPts val="0"/>
              </a:spcAft>
              <a:buNone/>
            </a:pPr>
            <a:r>
              <a:t/>
            </a:r>
            <a:endParaRPr sz="1100">
              <a:solidFill>
                <a:schemeClr val="dk1"/>
              </a:solidFill>
            </a:endParaRPr>
          </a:p>
          <a:p>
            <a:pPr indent="0" lvl="0" marL="0" rtl="0" algn="l">
              <a:spcBef>
                <a:spcPts val="0"/>
              </a:spcBef>
              <a:spcAft>
                <a:spcPts val="0"/>
              </a:spcAft>
              <a:buNone/>
            </a:pPr>
            <a:r>
              <a:t/>
            </a:r>
            <a:endParaRPr sz="1100">
              <a:solidFill>
                <a:schemeClr val="dk1"/>
              </a:solidFill>
            </a:endParaRPr>
          </a:p>
        </p:txBody>
      </p:sp>
      <p:sp>
        <p:nvSpPr>
          <p:cNvPr id="538" name="Google Shape;538;p56"/>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2" name="Shape 542"/>
        <p:cNvGrpSpPr/>
        <p:nvPr/>
      </p:nvGrpSpPr>
      <p:grpSpPr>
        <a:xfrm>
          <a:off x="0" y="0"/>
          <a:ext cx="0" cy="0"/>
          <a:chOff x="0" y="0"/>
          <a:chExt cx="0" cy="0"/>
        </a:xfrm>
      </p:grpSpPr>
      <p:sp>
        <p:nvSpPr>
          <p:cNvPr id="543" name="Google Shape;543;p57"/>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Survives configuration changes</a:t>
            </a:r>
            <a:endParaRPr/>
          </a:p>
          <a:p>
            <a:pPr indent="0" lvl="0" marL="0" rtl="0" algn="l">
              <a:spcBef>
                <a:spcPts val="0"/>
              </a:spcBef>
              <a:spcAft>
                <a:spcPts val="0"/>
              </a:spcAft>
              <a:buNone/>
            </a:pPr>
            <a:r>
              <a:t/>
            </a:r>
            <a:endParaRPr/>
          </a:p>
        </p:txBody>
      </p:sp>
      <p:sp>
        <p:nvSpPr>
          <p:cNvPr id="544" name="Google Shape;544;p57"/>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pSp>
        <p:nvGrpSpPr>
          <p:cNvPr id="545" name="Google Shape;545;p57"/>
          <p:cNvGrpSpPr/>
          <p:nvPr/>
        </p:nvGrpSpPr>
        <p:grpSpPr>
          <a:xfrm>
            <a:off x="2679224" y="1267150"/>
            <a:ext cx="4871285" cy="2997609"/>
            <a:chOff x="1079024" y="276550"/>
            <a:chExt cx="4871285" cy="2997609"/>
          </a:xfrm>
        </p:grpSpPr>
        <p:sp>
          <p:nvSpPr>
            <p:cNvPr id="546" name="Google Shape;546;p57"/>
            <p:cNvSpPr/>
            <p:nvPr/>
          </p:nvSpPr>
          <p:spPr>
            <a:xfrm>
              <a:off x="1134625" y="1533900"/>
              <a:ext cx="2355600" cy="473100"/>
            </a:xfrm>
            <a:prstGeom prst="rect">
              <a:avLst/>
            </a:prstGeom>
            <a:solidFill>
              <a:srgbClr val="EEEEEE"/>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1800">
                  <a:solidFill>
                    <a:srgbClr val="404040"/>
                  </a:solidFill>
                  <a:latin typeface="Roboto"/>
                  <a:ea typeface="Roboto"/>
                  <a:cs typeface="Roboto"/>
                  <a:sym typeface="Roboto"/>
                </a:rPr>
                <a:t>Rotation Event</a:t>
              </a:r>
              <a:endParaRPr sz="1800">
                <a:solidFill>
                  <a:srgbClr val="404040"/>
                </a:solidFill>
                <a:latin typeface="Roboto"/>
                <a:ea typeface="Roboto"/>
                <a:cs typeface="Roboto"/>
                <a:sym typeface="Roboto"/>
              </a:endParaRPr>
            </a:p>
          </p:txBody>
        </p:sp>
        <p:cxnSp>
          <p:nvCxnSpPr>
            <p:cNvPr id="547" name="Google Shape;547;p57"/>
            <p:cNvCxnSpPr>
              <a:stCxn id="546" idx="2"/>
              <a:endCxn id="548" idx="0"/>
            </p:cNvCxnSpPr>
            <p:nvPr/>
          </p:nvCxnSpPr>
          <p:spPr>
            <a:xfrm>
              <a:off x="2312425" y="2007000"/>
              <a:ext cx="0" cy="513900"/>
            </a:xfrm>
            <a:prstGeom prst="straightConnector1">
              <a:avLst/>
            </a:prstGeom>
            <a:noFill/>
            <a:ln cap="flat" cmpd="sng" w="19050">
              <a:solidFill>
                <a:srgbClr val="515151"/>
              </a:solidFill>
              <a:prstDash val="solid"/>
              <a:round/>
              <a:headEnd len="med" w="med" type="none"/>
              <a:tailEnd len="med" w="med" type="triangle"/>
            </a:ln>
          </p:spPr>
        </p:cxnSp>
        <p:sp>
          <p:nvSpPr>
            <p:cNvPr id="548" name="Google Shape;548;p57"/>
            <p:cNvSpPr/>
            <p:nvPr/>
          </p:nvSpPr>
          <p:spPr>
            <a:xfrm>
              <a:off x="1079024" y="2520859"/>
              <a:ext cx="2466900" cy="753300"/>
            </a:xfrm>
            <a:prstGeom prst="roundRect">
              <a:avLst>
                <a:gd fmla="val 16667" name="adj"/>
              </a:avLst>
            </a:prstGeom>
            <a:solidFill>
              <a:srgbClr val="34A853"/>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F6F6F6"/>
                  </a:solidFill>
                  <a:latin typeface="Roboto"/>
                  <a:ea typeface="Roboto"/>
                  <a:cs typeface="Roboto"/>
                  <a:sym typeface="Roboto"/>
                </a:rPr>
                <a:t>Re-created Activity Instance</a:t>
              </a:r>
              <a:endParaRPr sz="1800">
                <a:solidFill>
                  <a:srgbClr val="F6F6F6"/>
                </a:solidFill>
                <a:latin typeface="Roboto"/>
                <a:ea typeface="Roboto"/>
                <a:cs typeface="Roboto"/>
                <a:sym typeface="Roboto"/>
              </a:endParaRPr>
            </a:p>
          </p:txBody>
        </p:sp>
        <p:sp>
          <p:nvSpPr>
            <p:cNvPr id="549" name="Google Shape;549;p57"/>
            <p:cNvSpPr/>
            <p:nvPr/>
          </p:nvSpPr>
          <p:spPr>
            <a:xfrm>
              <a:off x="1079024" y="276550"/>
              <a:ext cx="2466900" cy="753300"/>
            </a:xfrm>
            <a:prstGeom prst="roundRect">
              <a:avLst>
                <a:gd fmla="val 16667" name="adj"/>
              </a:avLst>
            </a:prstGeom>
            <a:solidFill>
              <a:srgbClr val="2D9B42">
                <a:alpha val="30770"/>
              </a:srgbClr>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Roboto"/>
                  <a:ea typeface="Roboto"/>
                  <a:cs typeface="Roboto"/>
                  <a:sym typeface="Roboto"/>
                </a:rPr>
                <a:t>Activity Instance</a:t>
              </a:r>
              <a:endParaRPr sz="1800">
                <a:latin typeface="Roboto"/>
                <a:ea typeface="Roboto"/>
                <a:cs typeface="Roboto"/>
                <a:sym typeface="Roboto"/>
              </a:endParaRPr>
            </a:p>
          </p:txBody>
        </p:sp>
        <p:cxnSp>
          <p:nvCxnSpPr>
            <p:cNvPr id="550" name="Google Shape;550;p57"/>
            <p:cNvCxnSpPr>
              <a:stCxn id="549" idx="2"/>
            </p:cNvCxnSpPr>
            <p:nvPr/>
          </p:nvCxnSpPr>
          <p:spPr>
            <a:xfrm>
              <a:off x="2312474" y="1029850"/>
              <a:ext cx="0" cy="618300"/>
            </a:xfrm>
            <a:prstGeom prst="straightConnector1">
              <a:avLst/>
            </a:prstGeom>
            <a:noFill/>
            <a:ln cap="flat" cmpd="sng" w="19050">
              <a:solidFill>
                <a:srgbClr val="515151"/>
              </a:solidFill>
              <a:prstDash val="solid"/>
              <a:round/>
              <a:headEnd len="med" w="med" type="none"/>
              <a:tailEnd len="med" w="med" type="triangle"/>
            </a:ln>
          </p:spPr>
        </p:cxnSp>
        <p:sp>
          <p:nvSpPr>
            <p:cNvPr id="551" name="Google Shape;551;p57"/>
            <p:cNvSpPr/>
            <p:nvPr/>
          </p:nvSpPr>
          <p:spPr>
            <a:xfrm>
              <a:off x="4060909" y="276550"/>
              <a:ext cx="1889400" cy="2997600"/>
            </a:xfrm>
            <a:prstGeom prst="roundRect">
              <a:avLst>
                <a:gd fmla="val 16667" name="adj"/>
              </a:avLst>
            </a:prstGeom>
            <a:solidFill>
              <a:srgbClr val="4285F4"/>
            </a:solidFill>
            <a:ln cap="flat" cmpd="sng" w="28575">
              <a:solidFill>
                <a:srgbClr val="595959"/>
              </a:solidFill>
              <a:prstDash val="solid"/>
              <a:round/>
              <a:headEnd len="sm" w="sm" type="none"/>
              <a:tailEnd len="sm" w="sm" type="none"/>
            </a:ln>
          </p:spPr>
          <p:txBody>
            <a:bodyPr anchorCtr="0" anchor="t" bIns="91425" lIns="91425" spcFirstLastPara="1" rIns="91425" wrap="square" tIns="91425">
              <a:noAutofit/>
            </a:bodyPr>
            <a:lstStyle/>
            <a:p>
              <a:pPr indent="0" lvl="0" marL="0" rtl="0" algn="r">
                <a:spcBef>
                  <a:spcPts val="0"/>
                </a:spcBef>
                <a:spcAft>
                  <a:spcPts val="0"/>
                </a:spcAft>
                <a:buNone/>
              </a:pPr>
              <a:r>
                <a:t/>
              </a:r>
              <a:endParaRPr sz="1800">
                <a:solidFill>
                  <a:srgbClr val="F6F6F6"/>
                </a:solidFill>
                <a:latin typeface="Roboto"/>
                <a:ea typeface="Roboto"/>
                <a:cs typeface="Roboto"/>
                <a:sym typeface="Roboto"/>
              </a:endParaRPr>
            </a:p>
            <a:p>
              <a:pPr indent="0" lvl="0" marL="0" rtl="0" algn="ctr">
                <a:spcBef>
                  <a:spcPts val="0"/>
                </a:spcBef>
                <a:spcAft>
                  <a:spcPts val="0"/>
                </a:spcAft>
                <a:buNone/>
              </a:pPr>
              <a:r>
                <a:rPr lang="en" sz="1800">
                  <a:solidFill>
                    <a:srgbClr val="F6F6F6"/>
                  </a:solidFill>
                  <a:latin typeface="Roboto"/>
                  <a:ea typeface="Roboto"/>
                  <a:cs typeface="Roboto"/>
                  <a:sym typeface="Roboto"/>
                </a:rPr>
                <a:t>ViewModel</a:t>
              </a:r>
              <a:endParaRPr sz="1800">
                <a:solidFill>
                  <a:srgbClr val="F6F6F6"/>
                </a:solidFill>
                <a:latin typeface="Roboto"/>
                <a:ea typeface="Roboto"/>
                <a:cs typeface="Roboto"/>
                <a:sym typeface="Roboto"/>
              </a:endParaRPr>
            </a:p>
          </p:txBody>
        </p:sp>
        <p:sp>
          <p:nvSpPr>
            <p:cNvPr id="552" name="Google Shape;552;p57"/>
            <p:cNvSpPr/>
            <p:nvPr/>
          </p:nvSpPr>
          <p:spPr>
            <a:xfrm>
              <a:off x="4279643" y="1485518"/>
              <a:ext cx="1452000" cy="568800"/>
            </a:xfrm>
            <a:prstGeom prst="roundRect">
              <a:avLst>
                <a:gd fmla="val 16667" name="adj"/>
              </a:avLst>
            </a:prstGeom>
            <a:solidFill>
              <a:srgbClr val="63C377"/>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404040"/>
                  </a:solidFill>
                  <a:latin typeface="Roboto"/>
                  <a:ea typeface="Roboto"/>
                  <a:cs typeface="Roboto"/>
                  <a:sym typeface="Roboto"/>
                </a:rPr>
                <a:t>Activity UI Data</a:t>
              </a:r>
              <a:endParaRPr sz="1800">
                <a:solidFill>
                  <a:srgbClr val="F6F6F6"/>
                </a:solidFill>
                <a:latin typeface="Roboto"/>
                <a:ea typeface="Roboto"/>
                <a:cs typeface="Roboto"/>
                <a:sym typeface="Roboto"/>
              </a:endParaRPr>
            </a:p>
          </p:txBody>
        </p:sp>
        <p:cxnSp>
          <p:nvCxnSpPr>
            <p:cNvPr id="553" name="Google Shape;553;p57"/>
            <p:cNvCxnSpPr/>
            <p:nvPr/>
          </p:nvCxnSpPr>
          <p:spPr>
            <a:xfrm>
              <a:off x="3545969" y="2864835"/>
              <a:ext cx="508800" cy="0"/>
            </a:xfrm>
            <a:prstGeom prst="straightConnector1">
              <a:avLst/>
            </a:prstGeom>
            <a:noFill/>
            <a:ln cap="flat" cmpd="sng" w="19050">
              <a:solidFill>
                <a:srgbClr val="515151"/>
              </a:solidFill>
              <a:prstDash val="solid"/>
              <a:round/>
              <a:headEnd len="med" w="med" type="none"/>
              <a:tailEnd len="med" w="med" type="triangle"/>
            </a:ln>
          </p:spPr>
        </p:cxnSp>
      </p:grpSp>
      <p:pic>
        <p:nvPicPr>
          <p:cNvPr id="554" name="Google Shape;554;p57"/>
          <p:cNvPicPr preferRelativeResize="0"/>
          <p:nvPr/>
        </p:nvPicPr>
        <p:blipFill>
          <a:blip r:embed="rId3">
            <a:alphaModFix/>
          </a:blip>
          <a:stretch>
            <a:fillRect/>
          </a:stretch>
        </p:blipFill>
        <p:spPr>
          <a:xfrm>
            <a:off x="668884" y="2481420"/>
            <a:ext cx="689766" cy="689766"/>
          </a:xfrm>
          <a:prstGeom prst="rect">
            <a:avLst/>
          </a:prstGeom>
          <a:noFill/>
          <a:ln>
            <a:noFill/>
          </a:ln>
        </p:spPr>
      </p:pic>
      <p:pic>
        <p:nvPicPr>
          <p:cNvPr id="555" name="Google Shape;555;p57"/>
          <p:cNvPicPr preferRelativeResize="0"/>
          <p:nvPr/>
        </p:nvPicPr>
        <p:blipFill>
          <a:blip r:embed="rId4">
            <a:alphaModFix/>
          </a:blip>
          <a:stretch>
            <a:fillRect/>
          </a:stretch>
        </p:blipFill>
        <p:spPr>
          <a:xfrm>
            <a:off x="433499" y="3500275"/>
            <a:ext cx="1398246" cy="691945"/>
          </a:xfrm>
          <a:prstGeom prst="rect">
            <a:avLst/>
          </a:prstGeom>
          <a:noFill/>
          <a:ln>
            <a:noFill/>
          </a:ln>
        </p:spPr>
      </p:pic>
      <p:pic>
        <p:nvPicPr>
          <p:cNvPr id="556" name="Google Shape;556;p57"/>
          <p:cNvPicPr preferRelativeResize="0"/>
          <p:nvPr/>
        </p:nvPicPr>
        <p:blipFill>
          <a:blip r:embed="rId5">
            <a:alphaModFix/>
          </a:blip>
          <a:stretch>
            <a:fillRect/>
          </a:stretch>
        </p:blipFill>
        <p:spPr>
          <a:xfrm>
            <a:off x="697800" y="1104900"/>
            <a:ext cx="650689" cy="1194832"/>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0" name="Shape 560"/>
        <p:cNvGrpSpPr/>
        <p:nvPr/>
      </p:nvGrpSpPr>
      <p:grpSpPr>
        <a:xfrm>
          <a:off x="0" y="0"/>
          <a:ext cx="0" cy="0"/>
          <a:chOff x="0" y="0"/>
          <a:chExt cx="0" cy="0"/>
        </a:xfrm>
      </p:grpSpPr>
      <p:sp>
        <p:nvSpPr>
          <p:cNvPr id="561" name="Google Shape;561;p58"/>
          <p:cNvSpPr txBox="1"/>
          <p:nvPr>
            <p:ph idx="1" type="body"/>
          </p:nvPr>
        </p:nvSpPr>
        <p:spPr>
          <a:xfrm>
            <a:off x="311700" y="1190300"/>
            <a:ext cx="5376000" cy="34164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Clr>
                <a:schemeClr val="dk1"/>
              </a:buClr>
              <a:buSzPts val="2400"/>
              <a:buChar char="●"/>
            </a:pPr>
            <a:r>
              <a:rPr lang="en">
                <a:latin typeface="Consolas"/>
                <a:ea typeface="Consolas"/>
                <a:cs typeface="Consolas"/>
                <a:sym typeface="Consolas"/>
              </a:rPr>
              <a:t>ViewModel</a:t>
            </a:r>
            <a:r>
              <a:rPr lang="en"/>
              <a:t> serves data to the UI</a:t>
            </a:r>
            <a:endParaRPr/>
          </a:p>
          <a:p>
            <a:pPr indent="-381000" lvl="0" marL="457200" rtl="0" algn="l">
              <a:spcBef>
                <a:spcPts val="1000"/>
              </a:spcBef>
              <a:spcAft>
                <a:spcPts val="0"/>
              </a:spcAft>
              <a:buClr>
                <a:schemeClr val="dk1"/>
              </a:buClr>
              <a:buSzPts val="2400"/>
              <a:buChar char="●"/>
            </a:pPr>
            <a:r>
              <a:rPr lang="en">
                <a:solidFill>
                  <a:schemeClr val="dk1"/>
                </a:solidFill>
              </a:rPr>
              <a:t>Data can come from </a:t>
            </a:r>
            <a:r>
              <a:rPr lang="en">
                <a:solidFill>
                  <a:schemeClr val="dk1"/>
                </a:solidFill>
                <a:latin typeface="Consolas"/>
                <a:ea typeface="Consolas"/>
                <a:cs typeface="Consolas"/>
                <a:sym typeface="Consolas"/>
              </a:rPr>
              <a:t>Room</a:t>
            </a:r>
            <a:r>
              <a:rPr lang="en">
                <a:solidFill>
                  <a:schemeClr val="dk1"/>
                </a:solidFill>
              </a:rPr>
              <a:t> database or other sources</a:t>
            </a:r>
            <a:endParaRPr>
              <a:solidFill>
                <a:schemeClr val="dk1"/>
              </a:solidFill>
            </a:endParaRPr>
          </a:p>
          <a:p>
            <a:pPr indent="-381000" lvl="0" marL="457200" rtl="0" algn="l">
              <a:spcBef>
                <a:spcPts val="1000"/>
              </a:spcBef>
              <a:spcAft>
                <a:spcPts val="0"/>
              </a:spcAft>
              <a:buClr>
                <a:schemeClr val="dk1"/>
              </a:buClr>
              <a:buSzPts val="2400"/>
              <a:buChar char="●"/>
            </a:pPr>
            <a:r>
              <a:rPr lang="en">
                <a:solidFill>
                  <a:schemeClr val="dk1"/>
                </a:solidFill>
                <a:latin typeface="Consolas"/>
                <a:ea typeface="Consolas"/>
                <a:cs typeface="Consolas"/>
                <a:sym typeface="Consolas"/>
              </a:rPr>
              <a:t>ViewModel's</a:t>
            </a:r>
            <a:r>
              <a:rPr lang="en">
                <a:solidFill>
                  <a:schemeClr val="dk1"/>
                </a:solidFill>
              </a:rPr>
              <a:t> role is to return the data, it can get help to find or generate the data</a:t>
            </a:r>
            <a:endParaRPr>
              <a:solidFill>
                <a:schemeClr val="dk1"/>
              </a:solidFill>
            </a:endParaRPr>
          </a:p>
        </p:txBody>
      </p:sp>
      <p:sp>
        <p:nvSpPr>
          <p:cNvPr id="562" name="Google Shape;562;p58"/>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63" name="Google Shape;563;p58"/>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ViewModel serves data</a:t>
            </a:r>
            <a:endParaRPr/>
          </a:p>
        </p:txBody>
      </p:sp>
      <p:pic>
        <p:nvPicPr>
          <p:cNvPr id="564" name="Google Shape;564;p58"/>
          <p:cNvPicPr preferRelativeResize="0"/>
          <p:nvPr/>
        </p:nvPicPr>
        <p:blipFill>
          <a:blip r:embed="rId3">
            <a:alphaModFix/>
          </a:blip>
          <a:stretch>
            <a:fillRect/>
          </a:stretch>
        </p:blipFill>
        <p:spPr>
          <a:xfrm>
            <a:off x="6279814" y="984799"/>
            <a:ext cx="2864185" cy="3621900"/>
          </a:xfrm>
          <a:prstGeom prst="rect">
            <a:avLst/>
          </a:prstGeom>
          <a:noFill/>
          <a:ln cap="flat" cmpd="sng" w="9525">
            <a:solidFill>
              <a:srgbClr val="999999"/>
            </a:solidFill>
            <a:prstDash val="solid"/>
            <a:round/>
            <a:headEnd len="sm" w="sm" type="none"/>
            <a:tailEnd len="sm" w="sm" type="none"/>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8" name="Shape 568"/>
        <p:cNvGrpSpPr/>
        <p:nvPr/>
      </p:nvGrpSpPr>
      <p:grpSpPr>
        <a:xfrm>
          <a:off x="0" y="0"/>
          <a:ext cx="0" cy="0"/>
          <a:chOff x="0" y="0"/>
          <a:chExt cx="0" cy="0"/>
        </a:xfrm>
      </p:grpSpPr>
      <p:sp>
        <p:nvSpPr>
          <p:cNvPr id="569" name="Google Shape;569;p59"/>
          <p:cNvSpPr txBox="1"/>
          <p:nvPr>
            <p:ph idx="1" type="body"/>
          </p:nvPr>
        </p:nvSpPr>
        <p:spPr>
          <a:xfrm>
            <a:off x="311700" y="1076275"/>
            <a:ext cx="5420700" cy="3416400"/>
          </a:xfrm>
          <a:prstGeom prst="rect">
            <a:avLst/>
          </a:prstGeom>
        </p:spPr>
        <p:txBody>
          <a:bodyPr anchorCtr="0" anchor="t" bIns="91425" lIns="91425" spcFirstLastPara="1" rIns="91425" wrap="square" tIns="91425">
            <a:noAutofit/>
          </a:bodyPr>
          <a:lstStyle/>
          <a:p>
            <a:pPr indent="0" lvl="0" marL="0" rtl="0" algn="l">
              <a:spcBef>
                <a:spcPts val="1000"/>
              </a:spcBef>
              <a:spcAft>
                <a:spcPts val="0"/>
              </a:spcAft>
              <a:buNone/>
            </a:pPr>
            <a:r>
              <a:rPr lang="en"/>
              <a:t>Recommended best practice:</a:t>
            </a:r>
            <a:endParaRPr/>
          </a:p>
          <a:p>
            <a:pPr indent="-381000" lvl="0" marL="457200" rtl="0" algn="l">
              <a:spcBef>
                <a:spcPts val="1000"/>
              </a:spcBef>
              <a:spcAft>
                <a:spcPts val="0"/>
              </a:spcAft>
              <a:buSzPts val="2400"/>
              <a:buChar char="●"/>
            </a:pPr>
            <a:r>
              <a:rPr lang="en"/>
              <a:t>Use a repository to do the work to get the data</a:t>
            </a:r>
            <a:endParaRPr/>
          </a:p>
          <a:p>
            <a:pPr indent="-381000" lvl="0" marL="457200" rtl="0" algn="l">
              <a:spcBef>
                <a:spcPts val="1000"/>
              </a:spcBef>
              <a:spcAft>
                <a:spcPts val="0"/>
              </a:spcAft>
              <a:buSzPts val="2400"/>
              <a:buChar char="●"/>
            </a:pPr>
            <a:r>
              <a:rPr lang="en"/>
              <a:t>Keeps </a:t>
            </a:r>
            <a:r>
              <a:rPr lang="en">
                <a:latin typeface="Consolas"/>
                <a:ea typeface="Consolas"/>
                <a:cs typeface="Consolas"/>
                <a:sym typeface="Consolas"/>
              </a:rPr>
              <a:t>ViewModel</a:t>
            </a:r>
            <a:r>
              <a:rPr lang="en"/>
              <a:t> as clean interface between app and data</a:t>
            </a:r>
            <a:endParaRPr/>
          </a:p>
          <a:p>
            <a:pPr indent="0" lvl="0" marL="0" rtl="0" algn="l">
              <a:spcBef>
                <a:spcPts val="1000"/>
              </a:spcBef>
              <a:spcAft>
                <a:spcPts val="0"/>
              </a:spcAft>
              <a:buNone/>
            </a:pPr>
            <a:r>
              <a:t/>
            </a:r>
            <a:endParaRPr/>
          </a:p>
          <a:p>
            <a:pPr indent="0" lvl="0" marL="0" rtl="0" algn="l">
              <a:spcBef>
                <a:spcPts val="1000"/>
              </a:spcBef>
              <a:spcAft>
                <a:spcPts val="0"/>
              </a:spcAft>
              <a:buNone/>
            </a:pPr>
            <a:r>
              <a:rPr i="1" lang="en" sz="1800"/>
              <a:t>Repository is discussed in next section</a:t>
            </a:r>
            <a:endParaRPr i="1" sz="1800"/>
          </a:p>
        </p:txBody>
      </p:sp>
      <p:sp>
        <p:nvSpPr>
          <p:cNvPr id="570" name="Google Shape;570;p59"/>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71" name="Google Shape;571;p59"/>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Best practice to use repository</a:t>
            </a:r>
            <a:endParaRPr/>
          </a:p>
        </p:txBody>
      </p:sp>
      <p:pic>
        <p:nvPicPr>
          <p:cNvPr id="572" name="Google Shape;572;p59"/>
          <p:cNvPicPr preferRelativeResize="0"/>
          <p:nvPr/>
        </p:nvPicPr>
        <p:blipFill>
          <a:blip r:embed="rId3">
            <a:alphaModFix/>
          </a:blip>
          <a:stretch>
            <a:fillRect/>
          </a:stretch>
        </p:blipFill>
        <p:spPr>
          <a:xfrm>
            <a:off x="5862575" y="1705158"/>
            <a:ext cx="3106800" cy="2072630"/>
          </a:xfrm>
          <a:prstGeom prst="rect">
            <a:avLst/>
          </a:prstGeom>
          <a:noFill/>
          <a:ln cap="flat" cmpd="sng" w="9525">
            <a:solidFill>
              <a:srgbClr val="999999"/>
            </a:solidFill>
            <a:prstDash val="solid"/>
            <a:round/>
            <a:headEnd len="sm" w="sm" type="none"/>
            <a:tailEnd len="sm" w="sm" type="none"/>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6" name="Shape 576"/>
        <p:cNvGrpSpPr/>
        <p:nvPr/>
      </p:nvGrpSpPr>
      <p:grpSpPr>
        <a:xfrm>
          <a:off x="0" y="0"/>
          <a:ext cx="0" cy="0"/>
          <a:chOff x="0" y="0"/>
          <a:chExt cx="0" cy="0"/>
        </a:xfrm>
      </p:grpSpPr>
      <p:sp>
        <p:nvSpPr>
          <p:cNvPr id="577" name="Google Shape;577;p60"/>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Restaurant analogy</a:t>
            </a:r>
            <a:endParaRPr/>
          </a:p>
          <a:p>
            <a:pPr indent="0" lvl="0" marL="0" rtl="0" algn="l">
              <a:spcBef>
                <a:spcPts val="0"/>
              </a:spcBef>
              <a:spcAft>
                <a:spcPts val="0"/>
              </a:spcAft>
              <a:buNone/>
            </a:pPr>
            <a:r>
              <a:t/>
            </a:r>
            <a:endParaRPr/>
          </a:p>
        </p:txBody>
      </p:sp>
      <p:sp>
        <p:nvSpPr>
          <p:cNvPr id="578" name="Google Shape;578;p60"/>
          <p:cNvSpPr txBox="1"/>
          <p:nvPr>
            <p:ph idx="1" type="body"/>
          </p:nvPr>
        </p:nvSpPr>
        <p:spPr>
          <a:xfrm>
            <a:off x="311700" y="1190300"/>
            <a:ext cx="4088700" cy="3416400"/>
          </a:xfrm>
          <a:prstGeom prst="rect">
            <a:avLst/>
          </a:prstGeom>
        </p:spPr>
        <p:txBody>
          <a:bodyPr anchorCtr="0" anchor="t" bIns="91425" lIns="91425" spcFirstLastPara="1" rIns="91425" wrap="square" tIns="91425">
            <a:noAutofit/>
          </a:bodyPr>
          <a:lstStyle/>
          <a:p>
            <a:pPr indent="-381000" lvl="0" marL="457200" rtl="0" algn="l">
              <a:lnSpc>
                <a:spcPct val="100000"/>
              </a:lnSpc>
              <a:spcBef>
                <a:spcPts val="1000"/>
              </a:spcBef>
              <a:spcAft>
                <a:spcPts val="0"/>
              </a:spcAft>
              <a:buClr>
                <a:srgbClr val="000000"/>
              </a:buClr>
              <a:buSzPts val="2400"/>
              <a:buChar char="●"/>
            </a:pPr>
            <a:r>
              <a:rPr lang="en">
                <a:solidFill>
                  <a:srgbClr val="000000"/>
                </a:solidFill>
              </a:rPr>
              <a:t>Customer requests meal from server</a:t>
            </a:r>
            <a:endParaRPr>
              <a:solidFill>
                <a:srgbClr val="000000"/>
              </a:solidFill>
            </a:endParaRPr>
          </a:p>
          <a:p>
            <a:pPr indent="-381000" lvl="0" marL="457200" rtl="0" algn="l">
              <a:lnSpc>
                <a:spcPct val="100000"/>
              </a:lnSpc>
              <a:spcBef>
                <a:spcPts val="1000"/>
              </a:spcBef>
              <a:spcAft>
                <a:spcPts val="0"/>
              </a:spcAft>
              <a:buClr>
                <a:srgbClr val="000000"/>
              </a:buClr>
              <a:buSzPts val="2400"/>
              <a:buChar char="●"/>
            </a:pPr>
            <a:r>
              <a:rPr lang="en">
                <a:solidFill>
                  <a:srgbClr val="000000"/>
                </a:solidFill>
              </a:rPr>
              <a:t>Server takes order to chefs</a:t>
            </a:r>
            <a:endParaRPr>
              <a:solidFill>
                <a:srgbClr val="000000"/>
              </a:solidFill>
            </a:endParaRPr>
          </a:p>
          <a:p>
            <a:pPr indent="-381000" lvl="0" marL="457200" rtl="0" algn="l">
              <a:lnSpc>
                <a:spcPct val="100000"/>
              </a:lnSpc>
              <a:spcBef>
                <a:spcPts val="1000"/>
              </a:spcBef>
              <a:spcAft>
                <a:spcPts val="0"/>
              </a:spcAft>
              <a:buClr>
                <a:srgbClr val="000000"/>
              </a:buClr>
              <a:buSzPts val="2400"/>
              <a:buChar char="●"/>
            </a:pPr>
            <a:r>
              <a:rPr lang="en">
                <a:solidFill>
                  <a:srgbClr val="000000"/>
                </a:solidFill>
              </a:rPr>
              <a:t>Chefs prepare meal</a:t>
            </a:r>
            <a:endParaRPr>
              <a:solidFill>
                <a:srgbClr val="000000"/>
              </a:solidFill>
            </a:endParaRPr>
          </a:p>
          <a:p>
            <a:pPr indent="-381000" lvl="0" marL="457200" rtl="0" algn="l">
              <a:lnSpc>
                <a:spcPct val="100000"/>
              </a:lnSpc>
              <a:spcBef>
                <a:spcPts val="1000"/>
              </a:spcBef>
              <a:spcAft>
                <a:spcPts val="0"/>
              </a:spcAft>
              <a:buClr>
                <a:srgbClr val="000000"/>
              </a:buClr>
              <a:buSzPts val="2400"/>
              <a:buChar char="●"/>
            </a:pPr>
            <a:r>
              <a:rPr lang="en">
                <a:solidFill>
                  <a:srgbClr val="000000"/>
                </a:solidFill>
              </a:rPr>
              <a:t>Server delivers meal to customer</a:t>
            </a:r>
            <a:endParaRPr>
              <a:solidFill>
                <a:srgbClr val="000000"/>
              </a:solidFill>
            </a:endParaRPr>
          </a:p>
          <a:p>
            <a:pPr indent="0" lvl="0" marL="0" rtl="0" algn="l">
              <a:spcBef>
                <a:spcPts val="1000"/>
              </a:spcBef>
              <a:spcAft>
                <a:spcPts val="0"/>
              </a:spcAft>
              <a:buNone/>
            </a:pPr>
            <a:r>
              <a:t/>
            </a:r>
            <a:endParaRPr sz="1100">
              <a:solidFill>
                <a:schemeClr val="dk1"/>
              </a:solidFill>
            </a:endParaRPr>
          </a:p>
          <a:p>
            <a:pPr indent="0" lvl="0" marL="0" rtl="0" algn="l">
              <a:spcBef>
                <a:spcPts val="0"/>
              </a:spcBef>
              <a:spcAft>
                <a:spcPts val="0"/>
              </a:spcAft>
              <a:buNone/>
            </a:pPr>
            <a:r>
              <a:t/>
            </a:r>
            <a:endParaRPr sz="1100">
              <a:solidFill>
                <a:schemeClr val="dk1"/>
              </a:solidFill>
            </a:endParaRPr>
          </a:p>
        </p:txBody>
      </p:sp>
      <p:sp>
        <p:nvSpPr>
          <p:cNvPr id="579" name="Google Shape;579;p60"/>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80" name="Google Shape;580;p60"/>
          <p:cNvSpPr txBox="1"/>
          <p:nvPr>
            <p:ph idx="2" type="body"/>
          </p:nvPr>
        </p:nvSpPr>
        <p:spPr>
          <a:xfrm>
            <a:off x="4743575" y="1190300"/>
            <a:ext cx="4088700" cy="3416400"/>
          </a:xfrm>
          <a:prstGeom prst="rect">
            <a:avLst/>
          </a:prstGeom>
        </p:spPr>
        <p:txBody>
          <a:bodyPr anchorCtr="0" anchor="t" bIns="91425" lIns="91425" spcFirstLastPara="1" rIns="91425" wrap="square" tIns="91425">
            <a:noAutofit/>
          </a:bodyPr>
          <a:lstStyle/>
          <a:p>
            <a:pPr indent="-381000" lvl="0" marL="457200" rtl="0" algn="l">
              <a:lnSpc>
                <a:spcPct val="100000"/>
              </a:lnSpc>
              <a:spcBef>
                <a:spcPts val="1000"/>
              </a:spcBef>
              <a:spcAft>
                <a:spcPts val="0"/>
              </a:spcAft>
              <a:buClr>
                <a:schemeClr val="dk1"/>
              </a:buClr>
              <a:buSzPts val="2400"/>
              <a:buChar char="●"/>
            </a:pPr>
            <a:r>
              <a:rPr lang="en">
                <a:solidFill>
                  <a:schemeClr val="dk1"/>
                </a:solidFill>
              </a:rPr>
              <a:t>UI requests data from ViewModel</a:t>
            </a:r>
            <a:endParaRPr>
              <a:solidFill>
                <a:schemeClr val="dk1"/>
              </a:solidFill>
            </a:endParaRPr>
          </a:p>
          <a:p>
            <a:pPr indent="-381000" lvl="0" marL="457200" rtl="0" algn="l">
              <a:lnSpc>
                <a:spcPct val="100000"/>
              </a:lnSpc>
              <a:spcBef>
                <a:spcPts val="1000"/>
              </a:spcBef>
              <a:spcAft>
                <a:spcPts val="0"/>
              </a:spcAft>
              <a:buClr>
                <a:schemeClr val="dk1"/>
              </a:buClr>
              <a:buSzPts val="2400"/>
              <a:buChar char="●"/>
            </a:pPr>
            <a:r>
              <a:rPr lang="en">
                <a:solidFill>
                  <a:schemeClr val="dk1"/>
                </a:solidFill>
              </a:rPr>
              <a:t>ViewModel asks Repository for data</a:t>
            </a:r>
            <a:endParaRPr>
              <a:solidFill>
                <a:schemeClr val="dk1"/>
              </a:solidFill>
            </a:endParaRPr>
          </a:p>
          <a:p>
            <a:pPr indent="-381000" lvl="0" marL="457200" rtl="0" algn="l">
              <a:lnSpc>
                <a:spcPct val="100000"/>
              </a:lnSpc>
              <a:spcBef>
                <a:spcPts val="1000"/>
              </a:spcBef>
              <a:spcAft>
                <a:spcPts val="0"/>
              </a:spcAft>
              <a:buClr>
                <a:schemeClr val="dk1"/>
              </a:buClr>
              <a:buSzPts val="2400"/>
              <a:buChar char="●"/>
            </a:pPr>
            <a:r>
              <a:rPr lang="en">
                <a:solidFill>
                  <a:schemeClr val="dk1"/>
                </a:solidFill>
              </a:rPr>
              <a:t>Repository gets data</a:t>
            </a:r>
            <a:endParaRPr>
              <a:solidFill>
                <a:schemeClr val="dk1"/>
              </a:solidFill>
            </a:endParaRPr>
          </a:p>
          <a:p>
            <a:pPr indent="-381000" lvl="0" marL="457200" rtl="0" algn="l">
              <a:lnSpc>
                <a:spcPct val="100000"/>
              </a:lnSpc>
              <a:spcBef>
                <a:spcPts val="1000"/>
              </a:spcBef>
              <a:spcAft>
                <a:spcPts val="0"/>
              </a:spcAft>
              <a:buClr>
                <a:schemeClr val="dk1"/>
              </a:buClr>
              <a:buSzPts val="2400"/>
              <a:buChar char="●"/>
            </a:pPr>
            <a:r>
              <a:rPr lang="en">
                <a:solidFill>
                  <a:schemeClr val="dk1"/>
                </a:solidFill>
              </a:rPr>
              <a:t>ViewModel returns data to UI</a:t>
            </a:r>
            <a:endParaRPr/>
          </a:p>
        </p:txBody>
      </p:sp>
      <p:cxnSp>
        <p:nvCxnSpPr>
          <p:cNvPr id="581" name="Google Shape;581;p60"/>
          <p:cNvCxnSpPr/>
          <p:nvPr/>
        </p:nvCxnSpPr>
        <p:spPr>
          <a:xfrm>
            <a:off x="4053275" y="1601275"/>
            <a:ext cx="766500" cy="0"/>
          </a:xfrm>
          <a:prstGeom prst="straightConnector1">
            <a:avLst/>
          </a:prstGeom>
          <a:noFill/>
          <a:ln cap="flat" cmpd="sng" w="38100">
            <a:solidFill>
              <a:srgbClr val="E69138"/>
            </a:solidFill>
            <a:prstDash val="solid"/>
            <a:round/>
            <a:headEnd len="med" w="med" type="none"/>
            <a:tailEnd len="med" w="med" type="triangle"/>
          </a:ln>
        </p:spPr>
      </p:cxnSp>
      <p:cxnSp>
        <p:nvCxnSpPr>
          <p:cNvPr id="582" name="Google Shape;582;p60"/>
          <p:cNvCxnSpPr/>
          <p:nvPr/>
        </p:nvCxnSpPr>
        <p:spPr>
          <a:xfrm>
            <a:off x="3977075" y="2485300"/>
            <a:ext cx="766500" cy="0"/>
          </a:xfrm>
          <a:prstGeom prst="straightConnector1">
            <a:avLst/>
          </a:prstGeom>
          <a:noFill/>
          <a:ln cap="flat" cmpd="sng" w="38100">
            <a:solidFill>
              <a:srgbClr val="6AA84F"/>
            </a:solidFill>
            <a:prstDash val="solid"/>
            <a:round/>
            <a:headEnd len="med" w="med" type="none"/>
            <a:tailEnd len="med" w="med" type="triangle"/>
          </a:ln>
        </p:spPr>
      </p:cxnSp>
      <p:cxnSp>
        <p:nvCxnSpPr>
          <p:cNvPr id="583" name="Google Shape;583;p60"/>
          <p:cNvCxnSpPr/>
          <p:nvPr/>
        </p:nvCxnSpPr>
        <p:spPr>
          <a:xfrm>
            <a:off x="3977075" y="3326475"/>
            <a:ext cx="766500" cy="0"/>
          </a:xfrm>
          <a:prstGeom prst="straightConnector1">
            <a:avLst/>
          </a:prstGeom>
          <a:noFill/>
          <a:ln cap="flat" cmpd="sng" w="38100">
            <a:solidFill>
              <a:srgbClr val="1155CC"/>
            </a:solidFill>
            <a:prstDash val="solid"/>
            <a:round/>
            <a:headEnd len="med" w="med" type="none"/>
            <a:tailEnd len="med" w="med" type="triangle"/>
          </a:ln>
        </p:spPr>
      </p:cxnSp>
      <p:cxnSp>
        <p:nvCxnSpPr>
          <p:cNvPr id="584" name="Google Shape;584;p60"/>
          <p:cNvCxnSpPr/>
          <p:nvPr/>
        </p:nvCxnSpPr>
        <p:spPr>
          <a:xfrm>
            <a:off x="3977075" y="3845475"/>
            <a:ext cx="766500" cy="0"/>
          </a:xfrm>
          <a:prstGeom prst="straightConnector1">
            <a:avLst/>
          </a:prstGeom>
          <a:noFill/>
          <a:ln cap="flat" cmpd="sng" w="38100">
            <a:solidFill>
              <a:srgbClr val="A64D79"/>
            </a:solidFill>
            <a:prstDash val="solid"/>
            <a:round/>
            <a:headEnd len="med" w="med" type="none"/>
            <a:tailEnd len="med" w="med" type="triangle"/>
          </a:ln>
        </p:spPr>
      </p:cxn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8" name="Shape 588"/>
        <p:cNvGrpSpPr/>
        <p:nvPr/>
      </p:nvGrpSpPr>
      <p:grpSpPr>
        <a:xfrm>
          <a:off x="0" y="0"/>
          <a:ext cx="0" cy="0"/>
          <a:chOff x="0" y="0"/>
          <a:chExt cx="0" cy="0"/>
        </a:xfrm>
      </p:grpSpPr>
      <p:sp>
        <p:nvSpPr>
          <p:cNvPr id="589" name="Google Shape;589;p61"/>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ViewModel example using repository </a:t>
            </a:r>
            <a:endParaRPr/>
          </a:p>
        </p:txBody>
      </p:sp>
      <p:sp>
        <p:nvSpPr>
          <p:cNvPr id="590" name="Google Shape;590;p61"/>
          <p:cNvSpPr txBox="1"/>
          <p:nvPr>
            <p:ph idx="1" type="body"/>
          </p:nvPr>
        </p:nvSpPr>
        <p:spPr>
          <a:xfrm>
            <a:off x="311700" y="1030125"/>
            <a:ext cx="8520600" cy="3448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2000">
                <a:solidFill>
                  <a:srgbClr val="000000"/>
                </a:solidFill>
                <a:highlight>
                  <a:srgbClr val="FFFFFF"/>
                </a:highlight>
                <a:latin typeface="Consolas"/>
                <a:ea typeface="Consolas"/>
                <a:cs typeface="Consolas"/>
                <a:sym typeface="Consolas"/>
              </a:rPr>
              <a:t>public class WordViewModel extends AndroidViewModel {</a:t>
            </a:r>
            <a:endParaRPr sz="2000">
              <a:solidFill>
                <a:srgbClr val="000000"/>
              </a:solidFill>
              <a:highlight>
                <a:srgbClr val="FFFFFF"/>
              </a:highlight>
              <a:latin typeface="Consolas"/>
              <a:ea typeface="Consolas"/>
              <a:cs typeface="Consolas"/>
              <a:sym typeface="Consolas"/>
            </a:endParaRPr>
          </a:p>
          <a:p>
            <a:pPr indent="0" lvl="0" marL="0" rtl="0" algn="l">
              <a:lnSpc>
                <a:spcPct val="115000"/>
              </a:lnSpc>
              <a:spcBef>
                <a:spcPts val="1000"/>
              </a:spcBef>
              <a:spcAft>
                <a:spcPts val="0"/>
              </a:spcAft>
              <a:buClr>
                <a:schemeClr val="dk1"/>
              </a:buClr>
              <a:buSzPts val="1100"/>
              <a:buFont typeface="Arial"/>
              <a:buNone/>
            </a:pPr>
            <a:r>
              <a:rPr lang="en" sz="2000">
                <a:solidFill>
                  <a:srgbClr val="000000"/>
                </a:solidFill>
                <a:highlight>
                  <a:srgbClr val="FFFFFF"/>
                </a:highlight>
                <a:latin typeface="Consolas"/>
                <a:ea typeface="Consolas"/>
                <a:cs typeface="Consolas"/>
                <a:sym typeface="Consolas"/>
              </a:rPr>
              <a:t>   private WordRepository mRepository;</a:t>
            </a:r>
            <a:endParaRPr i="1" sz="2000">
              <a:solidFill>
                <a:srgbClr val="000000"/>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i="1" lang="en" sz="2000">
                <a:solidFill>
                  <a:srgbClr val="000000"/>
                </a:solidFill>
                <a:highlight>
                  <a:srgbClr val="FFFFFF"/>
                </a:highlight>
                <a:latin typeface="Consolas"/>
                <a:ea typeface="Consolas"/>
                <a:cs typeface="Consolas"/>
                <a:sym typeface="Consolas"/>
              </a:rPr>
              <a:t>   </a:t>
            </a:r>
            <a:r>
              <a:rPr lang="en" sz="2000">
                <a:solidFill>
                  <a:srgbClr val="000000"/>
                </a:solidFill>
                <a:highlight>
                  <a:srgbClr val="FFFFFF"/>
                </a:highlight>
                <a:latin typeface="Consolas"/>
                <a:ea typeface="Consolas"/>
                <a:cs typeface="Consolas"/>
                <a:sym typeface="Consolas"/>
              </a:rPr>
              <a:t>private LiveData&lt;List&lt;Word&gt;&gt; mAllWords;</a:t>
            </a:r>
            <a:endParaRPr sz="2000">
              <a:solidFill>
                <a:srgbClr val="000000"/>
              </a:solidFill>
              <a:highlight>
                <a:srgbClr val="FFFFFF"/>
              </a:highlight>
              <a:latin typeface="Consolas"/>
              <a:ea typeface="Consolas"/>
              <a:cs typeface="Consolas"/>
              <a:sym typeface="Consolas"/>
            </a:endParaRPr>
          </a:p>
          <a:p>
            <a:pPr indent="0" lvl="0" marL="0" rtl="0" algn="l">
              <a:lnSpc>
                <a:spcPct val="115000"/>
              </a:lnSpc>
              <a:spcBef>
                <a:spcPts val="1000"/>
              </a:spcBef>
              <a:spcAft>
                <a:spcPts val="0"/>
              </a:spcAft>
              <a:buClr>
                <a:schemeClr val="dk1"/>
              </a:buClr>
              <a:buSzPts val="1100"/>
              <a:buFont typeface="Arial"/>
              <a:buNone/>
            </a:pPr>
            <a:r>
              <a:rPr lang="en" sz="2000">
                <a:solidFill>
                  <a:srgbClr val="000000"/>
                </a:solidFill>
                <a:highlight>
                  <a:srgbClr val="FFFFFF"/>
                </a:highlight>
                <a:latin typeface="Consolas"/>
                <a:ea typeface="Consolas"/>
                <a:cs typeface="Consolas"/>
                <a:sym typeface="Consolas"/>
              </a:rPr>
              <a:t>   // Initialize the repository and the list of words</a:t>
            </a:r>
            <a:endParaRPr sz="2000">
              <a:solidFill>
                <a:srgbClr val="000000"/>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2000">
                <a:solidFill>
                  <a:srgbClr val="000000"/>
                </a:solidFill>
                <a:highlight>
                  <a:srgbClr val="FFFFFF"/>
                </a:highlight>
                <a:latin typeface="Consolas"/>
                <a:ea typeface="Consolas"/>
                <a:cs typeface="Consolas"/>
                <a:sym typeface="Consolas"/>
              </a:rPr>
              <a:t>   public WordViewModel (Application application) {</a:t>
            </a:r>
            <a:endParaRPr sz="2000">
              <a:solidFill>
                <a:srgbClr val="000000"/>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2000">
                <a:solidFill>
                  <a:srgbClr val="000000"/>
                </a:solidFill>
                <a:highlight>
                  <a:srgbClr val="FFFFFF"/>
                </a:highlight>
                <a:latin typeface="Consolas"/>
                <a:ea typeface="Consolas"/>
                <a:cs typeface="Consolas"/>
                <a:sym typeface="Consolas"/>
              </a:rPr>
              <a:t>       super(application);</a:t>
            </a:r>
            <a:endParaRPr sz="2000">
              <a:solidFill>
                <a:srgbClr val="000000"/>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2000">
                <a:solidFill>
                  <a:srgbClr val="000000"/>
                </a:solidFill>
                <a:highlight>
                  <a:srgbClr val="FFFFFF"/>
                </a:highlight>
                <a:latin typeface="Consolas"/>
                <a:ea typeface="Consolas"/>
                <a:cs typeface="Consolas"/>
                <a:sym typeface="Consolas"/>
              </a:rPr>
              <a:t>       mRepository = new WordRepository(application);</a:t>
            </a:r>
            <a:endParaRPr sz="2000">
              <a:solidFill>
                <a:srgbClr val="000000"/>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2000">
                <a:solidFill>
                  <a:srgbClr val="000000"/>
                </a:solidFill>
                <a:highlight>
                  <a:srgbClr val="FFFFFF"/>
                </a:highlight>
                <a:latin typeface="Consolas"/>
                <a:ea typeface="Consolas"/>
                <a:cs typeface="Consolas"/>
                <a:sym typeface="Consolas"/>
              </a:rPr>
              <a:t>       mAllWords = mRepository.getAllWords();</a:t>
            </a:r>
            <a:endParaRPr sz="2000">
              <a:solidFill>
                <a:srgbClr val="000000"/>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2000">
                <a:solidFill>
                  <a:srgbClr val="000000"/>
                </a:solidFill>
                <a:highlight>
                  <a:srgbClr val="FFFFFF"/>
                </a:highlight>
                <a:latin typeface="Consolas"/>
                <a:ea typeface="Consolas"/>
                <a:cs typeface="Consolas"/>
                <a:sym typeface="Consolas"/>
              </a:rPr>
              <a:t>   }</a:t>
            </a:r>
            <a:endParaRPr sz="2000">
              <a:solidFill>
                <a:srgbClr val="000000"/>
              </a:solidFill>
              <a:latin typeface="Consolas"/>
              <a:ea typeface="Consolas"/>
              <a:cs typeface="Consolas"/>
              <a:sym typeface="Consolas"/>
            </a:endParaRPr>
          </a:p>
        </p:txBody>
      </p:sp>
      <p:sp>
        <p:nvSpPr>
          <p:cNvPr id="591" name="Google Shape;591;p61"/>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5" name="Shape 595"/>
        <p:cNvGrpSpPr/>
        <p:nvPr/>
      </p:nvGrpSpPr>
      <p:grpSpPr>
        <a:xfrm>
          <a:off x="0" y="0"/>
          <a:ext cx="0" cy="0"/>
          <a:chOff x="0" y="0"/>
          <a:chExt cx="0" cy="0"/>
        </a:xfrm>
      </p:grpSpPr>
      <p:sp>
        <p:nvSpPr>
          <p:cNvPr id="596" name="Google Shape;596;p62"/>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ViewModel example continued</a:t>
            </a:r>
            <a:endParaRPr/>
          </a:p>
        </p:txBody>
      </p:sp>
      <p:sp>
        <p:nvSpPr>
          <p:cNvPr id="597" name="Google Shape;597;p62"/>
          <p:cNvSpPr txBox="1"/>
          <p:nvPr>
            <p:ph idx="1" type="body"/>
          </p:nvPr>
        </p:nvSpPr>
        <p:spPr>
          <a:xfrm>
            <a:off x="311700" y="1030125"/>
            <a:ext cx="8520600" cy="3448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2000">
                <a:solidFill>
                  <a:srgbClr val="000000"/>
                </a:solidFill>
                <a:highlight>
                  <a:srgbClr val="FFFFFF"/>
                </a:highlight>
                <a:latin typeface="Consolas"/>
                <a:ea typeface="Consolas"/>
                <a:cs typeface="Consolas"/>
                <a:sym typeface="Consolas"/>
              </a:rPr>
              <a:t>   </a:t>
            </a:r>
            <a:r>
              <a:rPr lang="en" sz="2000">
                <a:solidFill>
                  <a:srgbClr val="000000"/>
                </a:solidFill>
                <a:highlight>
                  <a:srgbClr val="FFFFFF"/>
                </a:highlight>
                <a:latin typeface="Consolas"/>
                <a:ea typeface="Consolas"/>
                <a:cs typeface="Consolas"/>
                <a:sym typeface="Consolas"/>
              </a:rPr>
              <a:t>LiveData&lt;List&lt;Word&gt;&gt; getAllWords() { </a:t>
            </a:r>
            <a:endParaRPr sz="2000">
              <a:solidFill>
                <a:srgbClr val="000000"/>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2000">
                <a:solidFill>
                  <a:srgbClr val="000000"/>
                </a:solidFill>
                <a:highlight>
                  <a:srgbClr val="FFFFFF"/>
                </a:highlight>
                <a:latin typeface="Consolas"/>
                <a:ea typeface="Consolas"/>
                <a:cs typeface="Consolas"/>
                <a:sym typeface="Consolas"/>
              </a:rPr>
              <a:t>       </a:t>
            </a:r>
            <a:r>
              <a:rPr lang="en" sz="2000">
                <a:solidFill>
                  <a:srgbClr val="000000"/>
                </a:solidFill>
                <a:highlight>
                  <a:srgbClr val="FFFFFF"/>
                </a:highlight>
                <a:latin typeface="Consolas"/>
                <a:ea typeface="Consolas"/>
                <a:cs typeface="Consolas"/>
                <a:sym typeface="Consolas"/>
              </a:rPr>
              <a:t>return mAllWords; </a:t>
            </a:r>
            <a:endParaRPr sz="2000">
              <a:solidFill>
                <a:srgbClr val="000000"/>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2000">
                <a:solidFill>
                  <a:srgbClr val="000000"/>
                </a:solidFill>
                <a:highlight>
                  <a:srgbClr val="FFFFFF"/>
                </a:highlight>
                <a:latin typeface="Consolas"/>
                <a:ea typeface="Consolas"/>
                <a:cs typeface="Consolas"/>
                <a:sym typeface="Consolas"/>
              </a:rPr>
              <a:t>   }</a:t>
            </a:r>
            <a:endParaRPr sz="2000">
              <a:solidFill>
                <a:srgbClr val="000000"/>
              </a:solidFill>
              <a:highlight>
                <a:srgbClr val="FFFFFF"/>
              </a:highlight>
              <a:latin typeface="Consolas"/>
              <a:ea typeface="Consolas"/>
              <a:cs typeface="Consolas"/>
              <a:sym typeface="Consolas"/>
            </a:endParaRPr>
          </a:p>
          <a:p>
            <a:pPr indent="0" lvl="0" marL="0" rtl="0" algn="l">
              <a:lnSpc>
                <a:spcPct val="115000"/>
              </a:lnSpc>
              <a:spcBef>
                <a:spcPts val="1000"/>
              </a:spcBef>
              <a:spcAft>
                <a:spcPts val="0"/>
              </a:spcAft>
              <a:buClr>
                <a:schemeClr val="dk1"/>
              </a:buClr>
              <a:buSzPts val="1100"/>
              <a:buFont typeface="Arial"/>
              <a:buNone/>
            </a:pPr>
            <a:r>
              <a:rPr lang="en" sz="2000">
                <a:solidFill>
                  <a:srgbClr val="000000"/>
                </a:solidFill>
                <a:highlight>
                  <a:srgbClr val="FFFFFF"/>
                </a:highlight>
                <a:latin typeface="Consolas"/>
                <a:ea typeface="Consolas"/>
                <a:cs typeface="Consolas"/>
                <a:sym typeface="Consolas"/>
              </a:rPr>
              <a:t>   public void insert(Word word) {</a:t>
            </a:r>
            <a:endParaRPr sz="2000">
              <a:solidFill>
                <a:srgbClr val="000000"/>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2000">
                <a:solidFill>
                  <a:srgbClr val="000000"/>
                </a:solidFill>
                <a:highlight>
                  <a:srgbClr val="FFFFFF"/>
                </a:highlight>
                <a:latin typeface="Consolas"/>
                <a:ea typeface="Consolas"/>
                <a:cs typeface="Consolas"/>
                <a:sym typeface="Consolas"/>
              </a:rPr>
              <a:t>       mRepository.insert(word); </a:t>
            </a:r>
            <a:endParaRPr sz="2000">
              <a:solidFill>
                <a:srgbClr val="000000"/>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2000">
                <a:solidFill>
                  <a:srgbClr val="000000"/>
                </a:solidFill>
                <a:highlight>
                  <a:srgbClr val="FFFFFF"/>
                </a:highlight>
                <a:latin typeface="Consolas"/>
                <a:ea typeface="Consolas"/>
                <a:cs typeface="Consolas"/>
                <a:sym typeface="Consolas"/>
              </a:rPr>
              <a:t>   }</a:t>
            </a:r>
            <a:endParaRPr sz="2000">
              <a:solidFill>
                <a:srgbClr val="000000"/>
              </a:solidFill>
              <a:highlight>
                <a:srgbClr val="FFFFFF"/>
              </a:highlight>
              <a:latin typeface="Consolas"/>
              <a:ea typeface="Consolas"/>
              <a:cs typeface="Consolas"/>
              <a:sym typeface="Consolas"/>
            </a:endParaRPr>
          </a:p>
          <a:p>
            <a:pPr indent="0" lvl="0" marL="0" rtl="0" algn="l">
              <a:spcBef>
                <a:spcPts val="1000"/>
              </a:spcBef>
              <a:spcAft>
                <a:spcPts val="0"/>
              </a:spcAft>
              <a:buClr>
                <a:schemeClr val="dk1"/>
              </a:buClr>
              <a:buSzPts val="1100"/>
              <a:buFont typeface="Arial"/>
              <a:buNone/>
            </a:pPr>
            <a:r>
              <a:rPr lang="en" sz="2000">
                <a:latin typeface="Consolas"/>
                <a:ea typeface="Consolas"/>
                <a:cs typeface="Consolas"/>
                <a:sym typeface="Consolas"/>
              </a:rPr>
              <a:t>   public void deleteWord(Word word) {</a:t>
            </a:r>
            <a:endParaRPr sz="2000">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2000">
                <a:latin typeface="Consolas"/>
                <a:ea typeface="Consolas"/>
                <a:cs typeface="Consolas"/>
                <a:sym typeface="Consolas"/>
              </a:rPr>
              <a:t>       mRepository.deleteWord(word);</a:t>
            </a:r>
            <a:endParaRPr sz="2000">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2000">
                <a:latin typeface="Consolas"/>
                <a:ea typeface="Consolas"/>
                <a:cs typeface="Consolas"/>
                <a:sym typeface="Consolas"/>
              </a:rPr>
              <a:t>  }</a:t>
            </a:r>
            <a:endParaRPr sz="2000">
              <a:solidFill>
                <a:srgbClr val="000000"/>
              </a:solidFill>
              <a:latin typeface="Consolas"/>
              <a:ea typeface="Consolas"/>
              <a:cs typeface="Consolas"/>
              <a:sym typeface="Consolas"/>
            </a:endParaRPr>
          </a:p>
        </p:txBody>
      </p:sp>
      <p:sp>
        <p:nvSpPr>
          <p:cNvPr id="598" name="Google Shape;598;p62"/>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 name="Shape 109"/>
        <p:cNvGrpSpPr/>
        <p:nvPr/>
      </p:nvGrpSpPr>
      <p:grpSpPr>
        <a:xfrm>
          <a:off x="0" y="0"/>
          <a:ext cx="0" cy="0"/>
          <a:chOff x="0" y="0"/>
          <a:chExt cx="0" cy="0"/>
        </a:xfrm>
      </p:grpSpPr>
      <p:pic>
        <p:nvPicPr>
          <p:cNvPr id="110" name="Google Shape;110;p18"/>
          <p:cNvPicPr preferRelativeResize="0"/>
          <p:nvPr/>
        </p:nvPicPr>
        <p:blipFill>
          <a:blip r:embed="rId3">
            <a:alphaModFix/>
          </a:blip>
          <a:stretch>
            <a:fillRect/>
          </a:stretch>
        </p:blipFill>
        <p:spPr>
          <a:xfrm>
            <a:off x="3949999" y="997975"/>
            <a:ext cx="5194000" cy="3633050"/>
          </a:xfrm>
          <a:prstGeom prst="rect">
            <a:avLst/>
          </a:prstGeom>
          <a:noFill/>
          <a:ln>
            <a:noFill/>
          </a:ln>
        </p:spPr>
      </p:pic>
      <p:sp>
        <p:nvSpPr>
          <p:cNvPr id="111" name="Google Shape;111;p18"/>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Architecture Components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112" name="Google Shape;112;p18"/>
          <p:cNvSpPr txBox="1"/>
          <p:nvPr>
            <p:ph idx="1" type="body"/>
          </p:nvPr>
        </p:nvSpPr>
        <p:spPr>
          <a:xfrm>
            <a:off x="333600" y="1182525"/>
            <a:ext cx="4535700" cy="344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set of Android libraries for structuring your app in a way that is robust, testable, and maintainable.</a:t>
            </a:r>
            <a:endParaRPr>
              <a:solidFill>
                <a:srgbClr val="000000"/>
              </a:solidFill>
            </a:endParaRPr>
          </a:p>
        </p:txBody>
      </p:sp>
      <p:sp>
        <p:nvSpPr>
          <p:cNvPr id="113" name="Google Shape;113;p18"/>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2" name="Shape 602"/>
        <p:cNvGrpSpPr/>
        <p:nvPr/>
      </p:nvGrpSpPr>
      <p:grpSpPr>
        <a:xfrm>
          <a:off x="0" y="0"/>
          <a:ext cx="0" cy="0"/>
          <a:chOff x="0" y="0"/>
          <a:chExt cx="0" cy="0"/>
        </a:xfrm>
      </p:grpSpPr>
      <p:sp>
        <p:nvSpPr>
          <p:cNvPr id="603" name="Google Shape;603;p63"/>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Do not pass context into ViewModel</a:t>
            </a:r>
            <a:endParaRPr/>
          </a:p>
          <a:p>
            <a:pPr indent="0" lvl="0" marL="0" rtl="0" algn="l">
              <a:spcBef>
                <a:spcPts val="0"/>
              </a:spcBef>
              <a:spcAft>
                <a:spcPts val="0"/>
              </a:spcAft>
              <a:buNone/>
            </a:pPr>
            <a:r>
              <a:t/>
            </a:r>
            <a:endParaRPr/>
          </a:p>
        </p:txBody>
      </p:sp>
      <p:sp>
        <p:nvSpPr>
          <p:cNvPr id="604" name="Google Shape;604;p63"/>
          <p:cNvSpPr txBox="1"/>
          <p:nvPr>
            <p:ph idx="1" type="body"/>
          </p:nvPr>
        </p:nvSpPr>
        <p:spPr>
          <a:xfrm>
            <a:off x="165550" y="1123300"/>
            <a:ext cx="8666700" cy="33423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Clr>
                <a:srgbClr val="000000"/>
              </a:buClr>
              <a:buSzPts val="2400"/>
              <a:buChar char="●"/>
            </a:pPr>
            <a:r>
              <a:rPr lang="en">
                <a:solidFill>
                  <a:srgbClr val="000000"/>
                </a:solidFill>
              </a:rPr>
              <a:t>Never pass context into </a:t>
            </a:r>
            <a:r>
              <a:rPr lang="en">
                <a:solidFill>
                  <a:srgbClr val="000000"/>
                </a:solidFill>
                <a:latin typeface="Consolas"/>
                <a:ea typeface="Consolas"/>
                <a:cs typeface="Consolas"/>
                <a:sym typeface="Consolas"/>
              </a:rPr>
              <a:t>ViewModel</a:t>
            </a:r>
            <a:r>
              <a:rPr lang="en">
                <a:solidFill>
                  <a:srgbClr val="000000"/>
                </a:solidFill>
              </a:rPr>
              <a:t> instances</a:t>
            </a:r>
            <a:endParaRPr>
              <a:solidFill>
                <a:srgbClr val="000000"/>
              </a:solidFill>
            </a:endParaRPr>
          </a:p>
          <a:p>
            <a:pPr indent="-381000" lvl="0" marL="457200" rtl="0" algn="l">
              <a:spcBef>
                <a:spcPts val="1000"/>
              </a:spcBef>
              <a:spcAft>
                <a:spcPts val="0"/>
              </a:spcAft>
              <a:buClr>
                <a:srgbClr val="000000"/>
              </a:buClr>
              <a:buSzPts val="2400"/>
              <a:buChar char="●"/>
            </a:pPr>
            <a:r>
              <a:rPr lang="en">
                <a:solidFill>
                  <a:srgbClr val="000000"/>
                </a:solidFill>
              </a:rPr>
              <a:t>Do not store </a:t>
            </a:r>
            <a:r>
              <a:rPr lang="en">
                <a:solidFill>
                  <a:srgbClr val="000000"/>
                </a:solidFill>
                <a:latin typeface="Consolas"/>
                <a:ea typeface="Consolas"/>
                <a:cs typeface="Consolas"/>
                <a:sym typeface="Consolas"/>
              </a:rPr>
              <a:t>Activity</a:t>
            </a:r>
            <a:r>
              <a:rPr lang="en">
                <a:solidFill>
                  <a:srgbClr val="000000"/>
                </a:solidFill>
              </a:rPr>
              <a:t>, </a:t>
            </a:r>
            <a:r>
              <a:rPr lang="en">
                <a:solidFill>
                  <a:srgbClr val="000000"/>
                </a:solidFill>
                <a:latin typeface="Consolas"/>
                <a:ea typeface="Consolas"/>
                <a:cs typeface="Consolas"/>
                <a:sym typeface="Consolas"/>
              </a:rPr>
              <a:t>Fragment</a:t>
            </a:r>
            <a:r>
              <a:rPr lang="en">
                <a:solidFill>
                  <a:srgbClr val="000000"/>
                </a:solidFill>
              </a:rPr>
              <a:t>, or </a:t>
            </a:r>
            <a:r>
              <a:rPr lang="en">
                <a:solidFill>
                  <a:srgbClr val="000000"/>
                </a:solidFill>
                <a:latin typeface="Consolas"/>
                <a:ea typeface="Consolas"/>
                <a:cs typeface="Consolas"/>
                <a:sym typeface="Consolas"/>
              </a:rPr>
              <a:t>View</a:t>
            </a:r>
            <a:r>
              <a:rPr lang="en">
                <a:solidFill>
                  <a:srgbClr val="000000"/>
                </a:solidFill>
              </a:rPr>
              <a:t> instances or their </a:t>
            </a:r>
            <a:r>
              <a:rPr lang="en">
                <a:solidFill>
                  <a:srgbClr val="000000"/>
                </a:solidFill>
                <a:latin typeface="Consolas"/>
                <a:ea typeface="Consolas"/>
                <a:cs typeface="Consolas"/>
                <a:sym typeface="Consolas"/>
              </a:rPr>
              <a:t>Context</a:t>
            </a:r>
            <a:r>
              <a:rPr lang="en">
                <a:solidFill>
                  <a:srgbClr val="000000"/>
                </a:solidFill>
              </a:rPr>
              <a:t> in the </a:t>
            </a:r>
            <a:r>
              <a:rPr lang="en">
                <a:solidFill>
                  <a:srgbClr val="000000"/>
                </a:solidFill>
                <a:latin typeface="Consolas"/>
                <a:ea typeface="Consolas"/>
                <a:cs typeface="Consolas"/>
                <a:sym typeface="Consolas"/>
              </a:rPr>
              <a:t>ViewModel</a:t>
            </a:r>
            <a:endParaRPr>
              <a:solidFill>
                <a:srgbClr val="000000"/>
              </a:solidFill>
            </a:endParaRPr>
          </a:p>
          <a:p>
            <a:pPr indent="-381000" lvl="0" marL="457200" rtl="0" algn="l">
              <a:spcBef>
                <a:spcPts val="1000"/>
              </a:spcBef>
              <a:spcAft>
                <a:spcPts val="0"/>
              </a:spcAft>
              <a:buClr>
                <a:srgbClr val="000000"/>
              </a:buClr>
              <a:buSzPts val="2400"/>
              <a:buChar char="●"/>
            </a:pPr>
            <a:r>
              <a:rPr lang="en">
                <a:solidFill>
                  <a:srgbClr val="000000"/>
                </a:solidFill>
              </a:rPr>
              <a:t>An </a:t>
            </a:r>
            <a:r>
              <a:rPr lang="en">
                <a:solidFill>
                  <a:srgbClr val="000000"/>
                </a:solidFill>
                <a:latin typeface="Consolas"/>
                <a:ea typeface="Consolas"/>
                <a:cs typeface="Consolas"/>
                <a:sym typeface="Consolas"/>
              </a:rPr>
              <a:t>Activity</a:t>
            </a:r>
            <a:r>
              <a:rPr lang="en">
                <a:solidFill>
                  <a:srgbClr val="000000"/>
                </a:solidFill>
              </a:rPr>
              <a:t> can be destroyed and created many times during the lifecycle of a </a:t>
            </a:r>
            <a:r>
              <a:rPr lang="en">
                <a:solidFill>
                  <a:srgbClr val="000000"/>
                </a:solidFill>
                <a:latin typeface="Consolas"/>
                <a:ea typeface="Consolas"/>
                <a:cs typeface="Consolas"/>
                <a:sym typeface="Consolas"/>
              </a:rPr>
              <a:t>ViewModel</a:t>
            </a:r>
            <a:endParaRPr>
              <a:solidFill>
                <a:srgbClr val="000000"/>
              </a:solidFill>
              <a:latin typeface="Consolas"/>
              <a:ea typeface="Consolas"/>
              <a:cs typeface="Consolas"/>
              <a:sym typeface="Consolas"/>
            </a:endParaRPr>
          </a:p>
          <a:p>
            <a:pPr indent="-381000" lvl="0" marL="457200" rtl="0" algn="l">
              <a:spcBef>
                <a:spcPts val="1000"/>
              </a:spcBef>
              <a:spcAft>
                <a:spcPts val="0"/>
              </a:spcAft>
              <a:buClr>
                <a:srgbClr val="000000"/>
              </a:buClr>
              <a:buSzPts val="2400"/>
              <a:buChar char="●"/>
            </a:pPr>
            <a:r>
              <a:rPr lang="en">
                <a:solidFill>
                  <a:srgbClr val="000000"/>
                </a:solidFill>
              </a:rPr>
              <a:t>If you need application context, inherit from </a:t>
            </a:r>
            <a:r>
              <a:rPr lang="en" u="sng">
                <a:solidFill>
                  <a:schemeClr val="hlink"/>
                </a:solidFill>
                <a:latin typeface="Consolas"/>
                <a:ea typeface="Consolas"/>
                <a:cs typeface="Consolas"/>
                <a:sym typeface="Consolas"/>
                <a:hlinkClick r:id="rId3"/>
              </a:rPr>
              <a:t>AndroidViewModel</a:t>
            </a:r>
            <a:endParaRPr>
              <a:latin typeface="Consolas"/>
              <a:ea typeface="Consolas"/>
              <a:cs typeface="Consolas"/>
              <a:sym typeface="Consolas"/>
            </a:endParaRPr>
          </a:p>
          <a:p>
            <a:pPr indent="0" lvl="0" marL="0" rtl="0" algn="l">
              <a:spcBef>
                <a:spcPts val="1000"/>
              </a:spcBef>
              <a:spcAft>
                <a:spcPts val="0"/>
              </a:spcAft>
              <a:buNone/>
            </a:pPr>
            <a:r>
              <a:t/>
            </a:r>
            <a:endParaRPr sz="1100">
              <a:solidFill>
                <a:schemeClr val="dk1"/>
              </a:solidFill>
            </a:endParaRPr>
          </a:p>
        </p:txBody>
      </p:sp>
      <p:sp>
        <p:nvSpPr>
          <p:cNvPr id="605" name="Google Shape;605;p63"/>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9" name="Shape 609"/>
        <p:cNvGrpSpPr/>
        <p:nvPr/>
      </p:nvGrpSpPr>
      <p:grpSpPr>
        <a:xfrm>
          <a:off x="0" y="0"/>
          <a:ext cx="0" cy="0"/>
          <a:chOff x="0" y="0"/>
          <a:chExt cx="0" cy="0"/>
        </a:xfrm>
      </p:grpSpPr>
      <p:sp>
        <p:nvSpPr>
          <p:cNvPr id="610" name="Google Shape;610;p64"/>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ViewModel does not survive app closure</a:t>
            </a:r>
            <a:endParaRPr/>
          </a:p>
          <a:p>
            <a:pPr indent="0" lvl="0" marL="0" rtl="0" algn="l">
              <a:spcBef>
                <a:spcPts val="0"/>
              </a:spcBef>
              <a:spcAft>
                <a:spcPts val="0"/>
              </a:spcAft>
              <a:buNone/>
            </a:pPr>
            <a:r>
              <a:t/>
            </a:r>
            <a:endParaRPr/>
          </a:p>
        </p:txBody>
      </p:sp>
      <p:sp>
        <p:nvSpPr>
          <p:cNvPr id="611" name="Google Shape;611;p64"/>
          <p:cNvSpPr txBox="1"/>
          <p:nvPr>
            <p:ph idx="1" type="body"/>
          </p:nvPr>
        </p:nvSpPr>
        <p:spPr>
          <a:xfrm>
            <a:off x="67525" y="1155350"/>
            <a:ext cx="8475000" cy="33234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Clr>
                <a:srgbClr val="000000"/>
              </a:buClr>
              <a:buSzPts val="2400"/>
              <a:buChar char="●"/>
            </a:pPr>
            <a:r>
              <a:rPr lang="en">
                <a:solidFill>
                  <a:srgbClr val="000000"/>
                </a:solidFill>
                <a:latin typeface="Consolas"/>
                <a:ea typeface="Consolas"/>
                <a:cs typeface="Consolas"/>
                <a:sym typeface="Consolas"/>
              </a:rPr>
              <a:t>ViewModel</a:t>
            </a:r>
            <a:r>
              <a:rPr lang="en"/>
              <a:t> survives configuration changes, </a:t>
            </a:r>
            <a:br>
              <a:rPr lang="en"/>
            </a:br>
            <a:r>
              <a:rPr b="1" i="1" lang="en"/>
              <a:t>not</a:t>
            </a:r>
            <a:r>
              <a:rPr lang="en"/>
              <a:t> app shutdown</a:t>
            </a:r>
            <a:endParaRPr/>
          </a:p>
          <a:p>
            <a:pPr indent="-381000" lvl="0" marL="457200" rtl="0" algn="l">
              <a:spcBef>
                <a:spcPts val="1000"/>
              </a:spcBef>
              <a:spcAft>
                <a:spcPts val="0"/>
              </a:spcAft>
              <a:buClr>
                <a:srgbClr val="000000"/>
              </a:buClr>
              <a:buSzPts val="2400"/>
              <a:buChar char="●"/>
            </a:pPr>
            <a:r>
              <a:rPr lang="en">
                <a:solidFill>
                  <a:srgbClr val="000000"/>
                </a:solidFill>
                <a:latin typeface="Consolas"/>
                <a:ea typeface="Consolas"/>
                <a:cs typeface="Consolas"/>
                <a:sym typeface="Consolas"/>
              </a:rPr>
              <a:t>ViewModel</a:t>
            </a:r>
            <a:r>
              <a:rPr lang="en">
                <a:solidFill>
                  <a:srgbClr val="000000"/>
                </a:solidFill>
              </a:rPr>
              <a:t> is </a:t>
            </a:r>
            <a:r>
              <a:rPr b="1" i="1" lang="en">
                <a:solidFill>
                  <a:srgbClr val="000000"/>
                </a:solidFill>
              </a:rPr>
              <a:t>not</a:t>
            </a:r>
            <a:r>
              <a:rPr lang="en">
                <a:solidFill>
                  <a:srgbClr val="000000"/>
                </a:solidFill>
              </a:rPr>
              <a:t> a replacement for </a:t>
            </a:r>
            <a:r>
              <a:rPr lang="en">
                <a:solidFill>
                  <a:srgbClr val="000000"/>
                </a:solidFill>
                <a:latin typeface="Consolas"/>
                <a:ea typeface="Consolas"/>
                <a:cs typeface="Consolas"/>
                <a:sym typeface="Consolas"/>
              </a:rPr>
              <a:t>onSaveInstanceState()</a:t>
            </a:r>
            <a:r>
              <a:rPr lang="en">
                <a:solidFill>
                  <a:srgbClr val="000000"/>
                </a:solidFill>
              </a:rPr>
              <a:t> </a:t>
            </a:r>
            <a:br>
              <a:rPr lang="en">
                <a:solidFill>
                  <a:srgbClr val="000000"/>
                </a:solidFill>
              </a:rPr>
            </a:br>
            <a:r>
              <a:rPr lang="en">
                <a:solidFill>
                  <a:srgbClr val="000000"/>
                </a:solidFill>
              </a:rPr>
              <a:t>(if you are not saving the data with </a:t>
            </a:r>
            <a:r>
              <a:rPr lang="en">
                <a:solidFill>
                  <a:srgbClr val="000000"/>
                </a:solidFill>
                <a:latin typeface="Consolas"/>
                <a:ea typeface="Consolas"/>
                <a:cs typeface="Consolas"/>
                <a:sym typeface="Consolas"/>
              </a:rPr>
              <a:t>Room</a:t>
            </a:r>
            <a:r>
              <a:rPr lang="en">
                <a:solidFill>
                  <a:srgbClr val="000000"/>
                </a:solidFill>
              </a:rPr>
              <a:t>)</a:t>
            </a:r>
            <a:endParaRPr>
              <a:solidFill>
                <a:srgbClr val="000000"/>
              </a:solidFill>
            </a:endParaRPr>
          </a:p>
          <a:p>
            <a:pPr indent="-381000" lvl="0" marL="457200" rtl="0" algn="l">
              <a:spcBef>
                <a:spcPts val="1000"/>
              </a:spcBef>
              <a:spcAft>
                <a:spcPts val="0"/>
              </a:spcAft>
              <a:buClr>
                <a:srgbClr val="000000"/>
              </a:buClr>
              <a:buSzPts val="2400"/>
              <a:buChar char="●"/>
            </a:pPr>
            <a:r>
              <a:rPr lang="en">
                <a:solidFill>
                  <a:srgbClr val="000000"/>
                </a:solidFill>
              </a:rPr>
              <a:t>See </a:t>
            </a:r>
            <a:r>
              <a:rPr lang="en" u="sng">
                <a:solidFill>
                  <a:schemeClr val="hlink"/>
                </a:solidFill>
                <a:hlinkClick r:id="rId3"/>
              </a:rPr>
              <a:t>Saving UI States</a:t>
            </a:r>
            <a:endParaRPr sz="1100">
              <a:solidFill>
                <a:schemeClr val="dk1"/>
              </a:solidFill>
            </a:endParaRPr>
          </a:p>
        </p:txBody>
      </p:sp>
      <p:sp>
        <p:nvSpPr>
          <p:cNvPr id="612" name="Google Shape;612;p64"/>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6" name="Shape 616"/>
        <p:cNvGrpSpPr/>
        <p:nvPr/>
      </p:nvGrpSpPr>
      <p:grpSpPr>
        <a:xfrm>
          <a:off x="0" y="0"/>
          <a:ext cx="0" cy="0"/>
          <a:chOff x="0" y="0"/>
          <a:chExt cx="0" cy="0"/>
        </a:xfrm>
      </p:grpSpPr>
      <p:sp>
        <p:nvSpPr>
          <p:cNvPr id="617" name="Google Shape;617;p65"/>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Repository</a:t>
            </a:r>
            <a:endParaRPr/>
          </a:p>
        </p:txBody>
      </p:sp>
      <p:sp>
        <p:nvSpPr>
          <p:cNvPr id="618" name="Google Shape;618;p65"/>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0000"/>
              </a:solidFill>
            </a:endParaRPr>
          </a:p>
        </p:txBody>
      </p:sp>
      <p:sp>
        <p:nvSpPr>
          <p:cNvPr id="619" name="Google Shape;619;p65"/>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620" name="Google Shape;620;p65"/>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solidFill>
                <a:srgbClr val="000000"/>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4" name="Shape 624"/>
        <p:cNvGrpSpPr/>
        <p:nvPr/>
      </p:nvGrpSpPr>
      <p:grpSpPr>
        <a:xfrm>
          <a:off x="0" y="0"/>
          <a:ext cx="0" cy="0"/>
          <a:chOff x="0" y="0"/>
          <a:chExt cx="0" cy="0"/>
        </a:xfrm>
      </p:grpSpPr>
      <p:sp>
        <p:nvSpPr>
          <p:cNvPr id="625" name="Google Shape;625;p66"/>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Repository</a:t>
            </a:r>
            <a:endParaRPr/>
          </a:p>
          <a:p>
            <a:pPr indent="0" lvl="0" marL="0" rtl="0" algn="l">
              <a:spcBef>
                <a:spcPts val="0"/>
              </a:spcBef>
              <a:spcAft>
                <a:spcPts val="0"/>
              </a:spcAft>
              <a:buNone/>
            </a:pPr>
            <a:r>
              <a:t/>
            </a:r>
            <a:endParaRPr/>
          </a:p>
        </p:txBody>
      </p:sp>
      <p:sp>
        <p:nvSpPr>
          <p:cNvPr id="626" name="Google Shape;626;p66"/>
          <p:cNvSpPr txBox="1"/>
          <p:nvPr>
            <p:ph idx="1" type="body"/>
          </p:nvPr>
        </p:nvSpPr>
        <p:spPr>
          <a:xfrm>
            <a:off x="290025" y="1413050"/>
            <a:ext cx="4268100" cy="28302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Clr>
                <a:schemeClr val="dk1"/>
              </a:buClr>
              <a:buSzPts val="2400"/>
              <a:buChar char="●"/>
            </a:pPr>
            <a:r>
              <a:rPr lang="en">
                <a:solidFill>
                  <a:schemeClr val="dk1"/>
                </a:solidFill>
              </a:rPr>
              <a:t>Best practice, not part of Architecture Components libraries</a:t>
            </a:r>
            <a:endParaRPr>
              <a:solidFill>
                <a:schemeClr val="dk1"/>
              </a:solidFill>
            </a:endParaRPr>
          </a:p>
          <a:p>
            <a:pPr indent="-381000" lvl="0" marL="457200" rtl="0" algn="l">
              <a:spcBef>
                <a:spcPts val="1000"/>
              </a:spcBef>
              <a:spcAft>
                <a:spcPts val="0"/>
              </a:spcAft>
              <a:buClr>
                <a:schemeClr val="dk1"/>
              </a:buClr>
              <a:buSzPts val="2400"/>
              <a:buChar char="●"/>
            </a:pPr>
            <a:r>
              <a:rPr lang="en">
                <a:solidFill>
                  <a:schemeClr val="dk1"/>
                </a:solidFill>
              </a:rPr>
              <a:t>Implement repository to </a:t>
            </a:r>
            <a:r>
              <a:rPr lang="en">
                <a:solidFill>
                  <a:srgbClr val="000000"/>
                </a:solidFill>
              </a:rPr>
              <a:t>p</a:t>
            </a:r>
            <a:r>
              <a:rPr lang="en" sz="2400">
                <a:solidFill>
                  <a:srgbClr val="000000"/>
                </a:solidFill>
              </a:rPr>
              <a:t>rovide single, clean API to app data</a:t>
            </a:r>
            <a:endParaRPr>
              <a:solidFill>
                <a:srgbClr val="000000"/>
              </a:solidFill>
            </a:endParaRPr>
          </a:p>
          <a:p>
            <a:pPr indent="0" lvl="0" marL="0" rtl="0" algn="l">
              <a:spcBef>
                <a:spcPts val="0"/>
              </a:spcBef>
              <a:spcAft>
                <a:spcPts val="0"/>
              </a:spcAft>
              <a:buNone/>
            </a:pPr>
            <a:r>
              <a:t/>
            </a:r>
            <a:endParaRPr/>
          </a:p>
        </p:txBody>
      </p:sp>
      <p:sp>
        <p:nvSpPr>
          <p:cNvPr id="627" name="Google Shape;627;p66"/>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628" name="Google Shape;628;p66"/>
          <p:cNvSpPr/>
          <p:nvPr/>
        </p:nvSpPr>
        <p:spPr>
          <a:xfrm>
            <a:off x="5059325" y="1643850"/>
            <a:ext cx="3856200" cy="2187600"/>
          </a:xfrm>
          <a:prstGeom prst="rect">
            <a:avLst/>
          </a:prstGeom>
          <a:solidFill>
            <a:srgbClr val="FFFFFF"/>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9" name="Google Shape;629;p66"/>
          <p:cNvGrpSpPr/>
          <p:nvPr/>
        </p:nvGrpSpPr>
        <p:grpSpPr>
          <a:xfrm>
            <a:off x="5806450" y="1661200"/>
            <a:ext cx="2752650" cy="2100300"/>
            <a:chOff x="2699325" y="1792975"/>
            <a:chExt cx="2752650" cy="2100300"/>
          </a:xfrm>
        </p:grpSpPr>
        <p:sp>
          <p:nvSpPr>
            <p:cNvPr id="630" name="Google Shape;630;p66"/>
            <p:cNvSpPr/>
            <p:nvPr/>
          </p:nvSpPr>
          <p:spPr>
            <a:xfrm>
              <a:off x="2699325" y="2222725"/>
              <a:ext cx="1910700" cy="714300"/>
            </a:xfrm>
            <a:prstGeom prst="rect">
              <a:avLst/>
            </a:prstGeom>
            <a:solidFill>
              <a:srgbClr val="FF99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66"/>
            <p:cNvSpPr/>
            <p:nvPr/>
          </p:nvSpPr>
          <p:spPr>
            <a:xfrm>
              <a:off x="2765200" y="2162875"/>
              <a:ext cx="1776900" cy="541800"/>
            </a:xfrm>
            <a:prstGeom prst="roundRect">
              <a:avLst>
                <a:gd fmla="val 16667" name="adj"/>
              </a:avLst>
            </a:prstGeom>
            <a:solidFill>
              <a:srgbClr val="D9D9D9"/>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404040"/>
                  </a:solidFill>
                </a:rPr>
                <a:t>Repository</a:t>
              </a:r>
              <a:endParaRPr sz="1200">
                <a:solidFill>
                  <a:srgbClr val="404040"/>
                </a:solidFill>
              </a:endParaRPr>
            </a:p>
          </p:txBody>
        </p:sp>
        <p:cxnSp>
          <p:nvCxnSpPr>
            <p:cNvPr id="632" name="Google Shape;632;p66"/>
            <p:cNvCxnSpPr>
              <a:endCxn id="631" idx="0"/>
            </p:cNvCxnSpPr>
            <p:nvPr/>
          </p:nvCxnSpPr>
          <p:spPr>
            <a:xfrm flipH="1">
              <a:off x="3653650" y="1792975"/>
              <a:ext cx="3900" cy="369900"/>
            </a:xfrm>
            <a:prstGeom prst="straightConnector1">
              <a:avLst/>
            </a:prstGeom>
            <a:noFill/>
            <a:ln cap="flat" cmpd="sng" w="19050">
              <a:solidFill>
                <a:srgbClr val="515151"/>
              </a:solidFill>
              <a:prstDash val="solid"/>
              <a:round/>
              <a:headEnd len="med" w="med" type="none"/>
              <a:tailEnd len="med" w="med" type="triangle"/>
            </a:ln>
          </p:spPr>
        </p:cxnSp>
        <p:cxnSp>
          <p:nvCxnSpPr>
            <p:cNvPr id="633" name="Google Shape;633;p66"/>
            <p:cNvCxnSpPr/>
            <p:nvPr/>
          </p:nvCxnSpPr>
          <p:spPr>
            <a:xfrm>
              <a:off x="3657600" y="2857075"/>
              <a:ext cx="0" cy="1036200"/>
            </a:xfrm>
            <a:prstGeom prst="straightConnector1">
              <a:avLst/>
            </a:prstGeom>
            <a:noFill/>
            <a:ln cap="flat" cmpd="sng" w="19050">
              <a:solidFill>
                <a:srgbClr val="515151"/>
              </a:solidFill>
              <a:prstDash val="solid"/>
              <a:round/>
              <a:headEnd len="med" w="med" type="none"/>
              <a:tailEnd len="med" w="med" type="triangle"/>
            </a:ln>
          </p:spPr>
        </p:cxnSp>
        <p:sp>
          <p:nvSpPr>
            <p:cNvPr id="634" name="Google Shape;634;p66"/>
            <p:cNvSpPr/>
            <p:nvPr/>
          </p:nvSpPr>
          <p:spPr>
            <a:xfrm rot="10800000">
              <a:off x="4590975" y="2484025"/>
              <a:ext cx="861000" cy="204300"/>
            </a:xfrm>
            <a:prstGeom prst="rightArrow">
              <a:avLst>
                <a:gd fmla="val 50000" name="adj1"/>
                <a:gd fmla="val 50000" name="adj2"/>
              </a:avLst>
            </a:prstGeom>
            <a:solidFill>
              <a:srgbClr val="FF99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8" name="Shape 638"/>
        <p:cNvGrpSpPr/>
        <p:nvPr/>
      </p:nvGrpSpPr>
      <p:grpSpPr>
        <a:xfrm>
          <a:off x="0" y="0"/>
          <a:ext cx="0" cy="0"/>
          <a:chOff x="0" y="0"/>
          <a:chExt cx="0" cy="0"/>
        </a:xfrm>
      </p:grpSpPr>
      <p:sp>
        <p:nvSpPr>
          <p:cNvPr id="639" name="Google Shape;639;p67"/>
          <p:cNvSpPr txBox="1"/>
          <p:nvPr>
            <p:ph type="title"/>
          </p:nvPr>
        </p:nvSpPr>
        <p:spPr>
          <a:xfrm>
            <a:off x="211075" y="170825"/>
            <a:ext cx="8621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Repository fetches or generates data</a:t>
            </a:r>
            <a:endParaRPr/>
          </a:p>
          <a:p>
            <a:pPr indent="0" lvl="0" marL="0" rtl="0" algn="l">
              <a:spcBef>
                <a:spcPts val="0"/>
              </a:spcBef>
              <a:spcAft>
                <a:spcPts val="0"/>
              </a:spcAft>
              <a:buNone/>
            </a:pPr>
            <a:r>
              <a:t/>
            </a:r>
            <a:endParaRPr/>
          </a:p>
        </p:txBody>
      </p:sp>
      <p:sp>
        <p:nvSpPr>
          <p:cNvPr id="640" name="Google Shape;640;p67"/>
          <p:cNvSpPr txBox="1"/>
          <p:nvPr>
            <p:ph idx="1" type="body"/>
          </p:nvPr>
        </p:nvSpPr>
        <p:spPr>
          <a:xfrm>
            <a:off x="311700" y="1463150"/>
            <a:ext cx="4920600" cy="30156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Clr>
                <a:srgbClr val="000000"/>
              </a:buClr>
              <a:buSzPts val="2400"/>
              <a:buChar char="●"/>
            </a:pPr>
            <a:r>
              <a:rPr lang="en"/>
              <a:t>Use repository to fetch data in the background</a:t>
            </a:r>
            <a:endParaRPr/>
          </a:p>
          <a:p>
            <a:pPr indent="-381000" lvl="0" marL="457200" rtl="0" algn="l">
              <a:spcBef>
                <a:spcPts val="1000"/>
              </a:spcBef>
              <a:spcAft>
                <a:spcPts val="0"/>
              </a:spcAft>
              <a:buSzPts val="2400"/>
              <a:buChar char="●"/>
            </a:pPr>
            <a:r>
              <a:rPr lang="en"/>
              <a:t>Analogy: chefs prepare meals behind the scenes</a:t>
            </a:r>
            <a:endParaRPr/>
          </a:p>
          <a:p>
            <a:pPr indent="0" lvl="0" marL="0" rtl="0" algn="l">
              <a:spcBef>
                <a:spcPts val="1000"/>
              </a:spcBef>
              <a:spcAft>
                <a:spcPts val="0"/>
              </a:spcAft>
              <a:buNone/>
            </a:pPr>
            <a:r>
              <a:t/>
            </a:r>
            <a:endParaRPr sz="1100">
              <a:solidFill>
                <a:schemeClr val="dk1"/>
              </a:solidFill>
            </a:endParaRPr>
          </a:p>
        </p:txBody>
      </p:sp>
      <p:sp>
        <p:nvSpPr>
          <p:cNvPr id="641" name="Google Shape;641;p67"/>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642" name="Google Shape;642;p67"/>
          <p:cNvPicPr preferRelativeResize="0"/>
          <p:nvPr/>
        </p:nvPicPr>
        <p:blipFill>
          <a:blip r:embed="rId3">
            <a:alphaModFix/>
          </a:blip>
          <a:stretch>
            <a:fillRect/>
          </a:stretch>
        </p:blipFill>
        <p:spPr>
          <a:xfrm>
            <a:off x="5414250" y="1473600"/>
            <a:ext cx="3606899" cy="2406260"/>
          </a:xfrm>
          <a:prstGeom prst="rect">
            <a:avLst/>
          </a:prstGeom>
          <a:noFill/>
          <a:ln cap="flat" cmpd="sng" w="9525">
            <a:solidFill>
              <a:srgbClr val="039BE5"/>
            </a:solidFill>
            <a:prstDash val="solid"/>
            <a:round/>
            <a:headEnd len="sm" w="sm" type="none"/>
            <a:tailEnd len="sm" w="sm" type="none"/>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6" name="Shape 646"/>
        <p:cNvGrpSpPr/>
        <p:nvPr/>
      </p:nvGrpSpPr>
      <p:grpSpPr>
        <a:xfrm>
          <a:off x="0" y="0"/>
          <a:ext cx="0" cy="0"/>
          <a:chOff x="0" y="0"/>
          <a:chExt cx="0" cy="0"/>
        </a:xfrm>
      </p:grpSpPr>
      <p:sp>
        <p:nvSpPr>
          <p:cNvPr id="647" name="Google Shape;647;p68"/>
          <p:cNvSpPr/>
          <p:nvPr/>
        </p:nvSpPr>
        <p:spPr>
          <a:xfrm>
            <a:off x="4232550" y="-32550"/>
            <a:ext cx="4911600" cy="2050800"/>
          </a:xfrm>
          <a:prstGeom prst="rect">
            <a:avLst/>
          </a:prstGeom>
          <a:solidFill>
            <a:srgbClr val="FFFFFF"/>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68"/>
          <p:cNvSpPr txBox="1"/>
          <p:nvPr>
            <p:ph type="title"/>
          </p:nvPr>
        </p:nvSpPr>
        <p:spPr>
          <a:xfrm>
            <a:off x="211075" y="170825"/>
            <a:ext cx="8621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Multiple backends</a:t>
            </a:r>
            <a:endParaRPr/>
          </a:p>
          <a:p>
            <a:pPr indent="0" lvl="0" marL="0" rtl="0" algn="l">
              <a:spcBef>
                <a:spcPts val="0"/>
              </a:spcBef>
              <a:spcAft>
                <a:spcPts val="0"/>
              </a:spcAft>
              <a:buNone/>
            </a:pPr>
            <a:r>
              <a:t/>
            </a:r>
            <a:endParaRPr/>
          </a:p>
        </p:txBody>
      </p:sp>
      <p:sp>
        <p:nvSpPr>
          <p:cNvPr id="649" name="Google Shape;649;p68"/>
          <p:cNvSpPr txBox="1"/>
          <p:nvPr>
            <p:ph idx="1" type="body"/>
          </p:nvPr>
        </p:nvSpPr>
        <p:spPr>
          <a:xfrm>
            <a:off x="311700" y="1030125"/>
            <a:ext cx="8520600" cy="344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381000" lvl="0" marL="457200" rtl="0" algn="l">
              <a:spcBef>
                <a:spcPts val="0"/>
              </a:spcBef>
              <a:spcAft>
                <a:spcPts val="0"/>
              </a:spcAft>
              <a:buClr>
                <a:srgbClr val="000000"/>
              </a:buClr>
              <a:buSzPts val="2400"/>
              <a:buChar char="●"/>
            </a:pPr>
            <a:r>
              <a:rPr lang="en">
                <a:solidFill>
                  <a:srgbClr val="000000"/>
                </a:solidFill>
              </a:rPr>
              <a:t>Potentially, r</a:t>
            </a:r>
            <a:r>
              <a:rPr lang="en">
                <a:solidFill>
                  <a:srgbClr val="000000"/>
                </a:solidFill>
              </a:rPr>
              <a:t>epository could manage query threads and allow you to use multiple backends</a:t>
            </a:r>
            <a:endParaRPr>
              <a:solidFill>
                <a:srgbClr val="000000"/>
              </a:solidFill>
            </a:endParaRPr>
          </a:p>
          <a:p>
            <a:pPr indent="-381000" lvl="0" marL="457200" rtl="0" algn="l">
              <a:spcBef>
                <a:spcPts val="1000"/>
              </a:spcBef>
              <a:spcAft>
                <a:spcPts val="0"/>
              </a:spcAft>
              <a:buClr>
                <a:srgbClr val="000000"/>
              </a:buClr>
              <a:buSzPts val="2400"/>
              <a:buChar char="●"/>
            </a:pPr>
            <a:r>
              <a:rPr lang="en">
                <a:solidFill>
                  <a:srgbClr val="000000"/>
                </a:solidFill>
              </a:rPr>
              <a:t>Example: in Repository, implement logic for deciding whether to fetch data from a network or use results cached in the database</a:t>
            </a:r>
            <a:endParaRPr sz="1100">
              <a:solidFill>
                <a:schemeClr val="dk1"/>
              </a:solidFill>
            </a:endParaRPr>
          </a:p>
          <a:p>
            <a:pPr indent="0" lvl="0" marL="0" rtl="0" algn="l">
              <a:spcBef>
                <a:spcPts val="1000"/>
              </a:spcBef>
              <a:spcAft>
                <a:spcPts val="0"/>
              </a:spcAft>
              <a:buNone/>
            </a:pPr>
            <a:r>
              <a:t/>
            </a:r>
            <a:endParaRPr sz="1100">
              <a:solidFill>
                <a:schemeClr val="dk1"/>
              </a:solidFill>
            </a:endParaRPr>
          </a:p>
        </p:txBody>
      </p:sp>
      <p:sp>
        <p:nvSpPr>
          <p:cNvPr id="650" name="Google Shape;650;p68"/>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pSp>
        <p:nvGrpSpPr>
          <p:cNvPr id="651" name="Google Shape;651;p68"/>
          <p:cNvGrpSpPr/>
          <p:nvPr/>
        </p:nvGrpSpPr>
        <p:grpSpPr>
          <a:xfrm>
            <a:off x="4311426" y="260650"/>
            <a:ext cx="4707300" cy="1576550"/>
            <a:chOff x="1387051" y="105475"/>
            <a:chExt cx="4707300" cy="1576550"/>
          </a:xfrm>
        </p:grpSpPr>
        <p:sp>
          <p:nvSpPr>
            <p:cNvPr id="652" name="Google Shape;652;p68"/>
            <p:cNvSpPr/>
            <p:nvPr/>
          </p:nvSpPr>
          <p:spPr>
            <a:xfrm>
              <a:off x="2821101" y="105475"/>
              <a:ext cx="1776900" cy="541800"/>
            </a:xfrm>
            <a:prstGeom prst="roundRect">
              <a:avLst>
                <a:gd fmla="val 16667" name="adj"/>
              </a:avLst>
            </a:prstGeom>
            <a:solidFill>
              <a:srgbClr val="F4B400"/>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404040"/>
                  </a:solidFill>
                </a:rPr>
                <a:t>Repository</a:t>
              </a:r>
              <a:endParaRPr sz="1200">
                <a:solidFill>
                  <a:srgbClr val="404040"/>
                </a:solidFill>
              </a:endParaRPr>
            </a:p>
          </p:txBody>
        </p:sp>
        <p:cxnSp>
          <p:nvCxnSpPr>
            <p:cNvPr id="653" name="Google Shape;653;p68"/>
            <p:cNvCxnSpPr>
              <a:stCxn id="652" idx="3"/>
              <a:endCxn id="654" idx="0"/>
            </p:cNvCxnSpPr>
            <p:nvPr/>
          </p:nvCxnSpPr>
          <p:spPr>
            <a:xfrm>
              <a:off x="4598001" y="376375"/>
              <a:ext cx="540900" cy="575700"/>
            </a:xfrm>
            <a:prstGeom prst="bentConnector2">
              <a:avLst/>
            </a:prstGeom>
            <a:noFill/>
            <a:ln cap="flat" cmpd="sng" w="19050">
              <a:solidFill>
                <a:srgbClr val="515151"/>
              </a:solidFill>
              <a:prstDash val="solid"/>
              <a:round/>
              <a:headEnd len="med" w="med" type="none"/>
              <a:tailEnd len="med" w="med" type="triangle"/>
            </a:ln>
          </p:spPr>
        </p:cxnSp>
        <p:sp>
          <p:nvSpPr>
            <p:cNvPr id="655" name="Google Shape;655;p68"/>
            <p:cNvSpPr/>
            <p:nvPr/>
          </p:nvSpPr>
          <p:spPr>
            <a:xfrm>
              <a:off x="1387051" y="952125"/>
              <a:ext cx="1776900" cy="729900"/>
            </a:xfrm>
            <a:prstGeom prst="roundRect">
              <a:avLst>
                <a:gd fmla="val 16667" name="adj"/>
              </a:avLst>
            </a:prstGeom>
            <a:solidFill>
              <a:srgbClr val="A3A3A3"/>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F6F6F6"/>
                  </a:solidFill>
                </a:rPr>
                <a:t>Dao</a:t>
              </a:r>
              <a:endParaRPr sz="1200">
                <a:solidFill>
                  <a:srgbClr val="F6F6F6"/>
                </a:solidFill>
              </a:endParaRPr>
            </a:p>
          </p:txBody>
        </p:sp>
        <p:cxnSp>
          <p:nvCxnSpPr>
            <p:cNvPr id="656" name="Google Shape;656;p68"/>
            <p:cNvCxnSpPr>
              <a:stCxn id="652" idx="1"/>
              <a:endCxn id="655" idx="0"/>
            </p:cNvCxnSpPr>
            <p:nvPr/>
          </p:nvCxnSpPr>
          <p:spPr>
            <a:xfrm flipH="1">
              <a:off x="2275401" y="376375"/>
              <a:ext cx="545700" cy="575700"/>
            </a:xfrm>
            <a:prstGeom prst="bentConnector2">
              <a:avLst/>
            </a:prstGeom>
            <a:noFill/>
            <a:ln cap="flat" cmpd="sng" w="19050">
              <a:solidFill>
                <a:srgbClr val="515151"/>
              </a:solidFill>
              <a:prstDash val="solid"/>
              <a:round/>
              <a:headEnd len="med" w="med" type="none"/>
              <a:tailEnd len="med" w="med" type="triangle"/>
            </a:ln>
          </p:spPr>
        </p:cxnSp>
        <p:sp>
          <p:nvSpPr>
            <p:cNvPr id="654" name="Google Shape;654;p68"/>
            <p:cNvSpPr/>
            <p:nvPr/>
          </p:nvSpPr>
          <p:spPr>
            <a:xfrm>
              <a:off x="4183650" y="952125"/>
              <a:ext cx="1910700" cy="729900"/>
            </a:xfrm>
            <a:prstGeom prst="roundRect">
              <a:avLst>
                <a:gd fmla="val 16667" name="adj"/>
              </a:avLst>
            </a:prstGeom>
            <a:solidFill>
              <a:srgbClr val="EA4335"/>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1200">
                  <a:solidFill>
                    <a:srgbClr val="F6F6F6"/>
                  </a:solidFill>
                </a:rPr>
                <a:t>Network</a:t>
              </a:r>
              <a:endParaRPr sz="1200">
                <a:solidFill>
                  <a:srgbClr val="F6F6F6"/>
                </a:solidFill>
              </a:endParaRPr>
            </a:p>
          </p:txBody>
        </p:sp>
      </p:gr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0" name="Shape 660"/>
        <p:cNvGrpSpPr/>
        <p:nvPr/>
      </p:nvGrpSpPr>
      <p:grpSpPr>
        <a:xfrm>
          <a:off x="0" y="0"/>
          <a:ext cx="0" cy="0"/>
          <a:chOff x="0" y="0"/>
          <a:chExt cx="0" cy="0"/>
        </a:xfrm>
      </p:grpSpPr>
      <p:sp>
        <p:nvSpPr>
          <p:cNvPr id="661" name="Google Shape;661;p69"/>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Repository example</a:t>
            </a:r>
            <a:endParaRPr/>
          </a:p>
          <a:p>
            <a:pPr indent="0" lvl="0" marL="0" rtl="0" algn="l">
              <a:spcBef>
                <a:spcPts val="0"/>
              </a:spcBef>
              <a:spcAft>
                <a:spcPts val="0"/>
              </a:spcAft>
              <a:buNone/>
            </a:pPr>
            <a:r>
              <a:t/>
            </a:r>
            <a:endParaRPr/>
          </a:p>
        </p:txBody>
      </p:sp>
      <p:sp>
        <p:nvSpPr>
          <p:cNvPr id="662" name="Google Shape;662;p69"/>
          <p:cNvSpPr txBox="1"/>
          <p:nvPr>
            <p:ph idx="1" type="body"/>
          </p:nvPr>
        </p:nvSpPr>
        <p:spPr>
          <a:xfrm>
            <a:off x="0" y="1017225"/>
            <a:ext cx="8832000" cy="35586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800">
                <a:latin typeface="Consolas"/>
                <a:ea typeface="Consolas"/>
                <a:cs typeface="Consolas"/>
                <a:sym typeface="Consolas"/>
              </a:rPr>
              <a:t>public class WordRepository {</a:t>
            </a:r>
            <a:endParaRPr sz="1800">
              <a:latin typeface="Consolas"/>
              <a:ea typeface="Consolas"/>
              <a:cs typeface="Consolas"/>
              <a:sym typeface="Consolas"/>
            </a:endParaRPr>
          </a:p>
          <a:p>
            <a:pPr indent="0" lvl="0" marL="0" rtl="0" algn="l">
              <a:lnSpc>
                <a:spcPct val="115000"/>
              </a:lnSpc>
              <a:spcBef>
                <a:spcPts val="1000"/>
              </a:spcBef>
              <a:spcAft>
                <a:spcPts val="0"/>
              </a:spcAft>
              <a:buClr>
                <a:schemeClr val="dk1"/>
              </a:buClr>
              <a:buSzPts val="1100"/>
              <a:buFont typeface="Arial"/>
              <a:buNone/>
            </a:pPr>
            <a:r>
              <a:rPr lang="en" sz="1800">
                <a:latin typeface="Consolas"/>
                <a:ea typeface="Consolas"/>
                <a:cs typeface="Consolas"/>
                <a:sym typeface="Consolas"/>
              </a:rPr>
              <a:t>  private WordDao mWordDao;</a:t>
            </a:r>
            <a:endParaRPr sz="1800">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800">
                <a:latin typeface="Consolas"/>
                <a:ea typeface="Consolas"/>
                <a:cs typeface="Consolas"/>
                <a:sym typeface="Consolas"/>
              </a:rPr>
              <a:t>  private LiveData&lt;List&lt;Word&gt;&gt; mAllWords;</a:t>
            </a:r>
            <a:endParaRPr sz="1800">
              <a:latin typeface="Consolas"/>
              <a:ea typeface="Consolas"/>
              <a:cs typeface="Consolas"/>
              <a:sym typeface="Consolas"/>
            </a:endParaRPr>
          </a:p>
          <a:p>
            <a:pPr indent="0" lvl="0" marL="0" rtl="0" algn="l">
              <a:lnSpc>
                <a:spcPct val="115000"/>
              </a:lnSpc>
              <a:spcBef>
                <a:spcPts val="1000"/>
              </a:spcBef>
              <a:spcAft>
                <a:spcPts val="0"/>
              </a:spcAft>
              <a:buClr>
                <a:schemeClr val="dk1"/>
              </a:buClr>
              <a:buSzPts val="1100"/>
              <a:buFont typeface="Arial"/>
              <a:buNone/>
            </a:pPr>
            <a:r>
              <a:rPr lang="en" sz="1800">
                <a:latin typeface="Consolas"/>
                <a:ea typeface="Consolas"/>
                <a:cs typeface="Consolas"/>
                <a:sym typeface="Consolas"/>
              </a:rPr>
              <a:t>  WordRepository(Application application) {</a:t>
            </a:r>
            <a:endParaRPr sz="1800">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800">
                <a:latin typeface="Consolas"/>
                <a:ea typeface="Consolas"/>
                <a:cs typeface="Consolas"/>
                <a:sym typeface="Consolas"/>
              </a:rPr>
              <a:t>    WordRoomDatabase db = WordRoomDatabase.getDatabase(application);</a:t>
            </a:r>
            <a:endParaRPr sz="1800">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800">
                <a:latin typeface="Consolas"/>
                <a:ea typeface="Consolas"/>
                <a:cs typeface="Consolas"/>
                <a:sym typeface="Consolas"/>
              </a:rPr>
              <a:t>    mWordDao = db.wordDao();</a:t>
            </a:r>
            <a:endParaRPr sz="1800">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800">
                <a:latin typeface="Consolas"/>
                <a:ea typeface="Consolas"/>
                <a:cs typeface="Consolas"/>
                <a:sym typeface="Consolas"/>
              </a:rPr>
              <a:t>    mAllWords = mWordDao.getAllWords();</a:t>
            </a:r>
            <a:endParaRPr sz="1800">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800">
                <a:latin typeface="Consolas"/>
                <a:ea typeface="Consolas"/>
                <a:cs typeface="Consolas"/>
                <a:sym typeface="Consolas"/>
              </a:rPr>
              <a:t>  }</a:t>
            </a:r>
            <a:endParaRPr sz="1800">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800">
                <a:latin typeface="Consolas"/>
                <a:ea typeface="Consolas"/>
                <a:cs typeface="Consolas"/>
                <a:sym typeface="Consolas"/>
              </a:rPr>
              <a:t>  [... more code…]</a:t>
            </a:r>
            <a:endParaRPr sz="1800">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800">
                <a:latin typeface="Consolas"/>
                <a:ea typeface="Consolas"/>
                <a:cs typeface="Consolas"/>
                <a:sym typeface="Consolas"/>
              </a:rPr>
              <a:t> }</a:t>
            </a:r>
            <a:endParaRPr sz="1800">
              <a:latin typeface="Consolas"/>
              <a:ea typeface="Consolas"/>
              <a:cs typeface="Consolas"/>
              <a:sym typeface="Consolas"/>
            </a:endParaRPr>
          </a:p>
        </p:txBody>
      </p:sp>
      <p:sp>
        <p:nvSpPr>
          <p:cNvPr id="663" name="Google Shape;663;p69"/>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7" name="Shape 667"/>
        <p:cNvGrpSpPr/>
        <p:nvPr/>
      </p:nvGrpSpPr>
      <p:grpSpPr>
        <a:xfrm>
          <a:off x="0" y="0"/>
          <a:ext cx="0" cy="0"/>
          <a:chOff x="0" y="0"/>
          <a:chExt cx="0" cy="0"/>
        </a:xfrm>
      </p:grpSpPr>
      <p:sp>
        <p:nvSpPr>
          <p:cNvPr id="668" name="Google Shape;668;p70"/>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Get and insert data</a:t>
            </a:r>
            <a:endParaRPr/>
          </a:p>
          <a:p>
            <a:pPr indent="0" lvl="0" marL="0" rtl="0" algn="l">
              <a:spcBef>
                <a:spcPts val="0"/>
              </a:spcBef>
              <a:spcAft>
                <a:spcPts val="0"/>
              </a:spcAft>
              <a:buNone/>
            </a:pPr>
            <a:r>
              <a:t/>
            </a:r>
            <a:endParaRPr/>
          </a:p>
        </p:txBody>
      </p:sp>
      <p:sp>
        <p:nvSpPr>
          <p:cNvPr id="669" name="Google Shape;669;p70"/>
          <p:cNvSpPr txBox="1"/>
          <p:nvPr>
            <p:ph idx="1" type="body"/>
          </p:nvPr>
        </p:nvSpPr>
        <p:spPr>
          <a:xfrm>
            <a:off x="500550" y="1017225"/>
            <a:ext cx="8520600" cy="34485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i="1" sz="1400">
              <a:solidFill>
                <a:srgbClr val="808080"/>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i="1" lang="en" sz="1800">
                <a:solidFill>
                  <a:srgbClr val="000000"/>
                </a:solidFill>
                <a:highlight>
                  <a:srgbClr val="FFFFFF"/>
                </a:highlight>
                <a:latin typeface="Consolas"/>
                <a:ea typeface="Consolas"/>
                <a:cs typeface="Consolas"/>
                <a:sym typeface="Consolas"/>
              </a:rPr>
              <a:t>   </a:t>
            </a:r>
            <a:r>
              <a:rPr lang="en" sz="1800">
                <a:solidFill>
                  <a:srgbClr val="000000"/>
                </a:solidFill>
                <a:highlight>
                  <a:srgbClr val="FFFFFF"/>
                </a:highlight>
                <a:latin typeface="Consolas"/>
                <a:ea typeface="Consolas"/>
                <a:cs typeface="Consolas"/>
                <a:sym typeface="Consolas"/>
              </a:rPr>
              <a:t>LiveData&lt;List&lt;Word&gt;&gt; getAllWords() {</a:t>
            </a:r>
            <a:endParaRPr sz="1800">
              <a:solidFill>
                <a:srgbClr val="000000"/>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 sz="1800">
                <a:solidFill>
                  <a:srgbClr val="000000"/>
                </a:solidFill>
                <a:highlight>
                  <a:srgbClr val="FFFFFF"/>
                </a:highlight>
                <a:latin typeface="Consolas"/>
                <a:ea typeface="Consolas"/>
                <a:cs typeface="Consolas"/>
                <a:sym typeface="Consolas"/>
              </a:rPr>
              <a:t>       return mAllWords;</a:t>
            </a:r>
            <a:endParaRPr sz="1800">
              <a:solidFill>
                <a:srgbClr val="000000"/>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 sz="1800">
                <a:solidFill>
                  <a:srgbClr val="000000"/>
                </a:solidFill>
                <a:highlight>
                  <a:srgbClr val="FFFFFF"/>
                </a:highlight>
                <a:latin typeface="Consolas"/>
                <a:ea typeface="Consolas"/>
                <a:cs typeface="Consolas"/>
                <a:sym typeface="Consolas"/>
              </a:rPr>
              <a:t>   }</a:t>
            </a:r>
            <a:endParaRPr sz="1800">
              <a:solidFill>
                <a:srgbClr val="000000"/>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t/>
            </a:r>
            <a:endParaRPr i="1" sz="1800">
              <a:solidFill>
                <a:srgbClr val="000000"/>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i="1" lang="en" sz="1800">
                <a:solidFill>
                  <a:srgbClr val="000000"/>
                </a:solidFill>
                <a:highlight>
                  <a:srgbClr val="FFFFFF"/>
                </a:highlight>
                <a:latin typeface="Consolas"/>
                <a:ea typeface="Consolas"/>
                <a:cs typeface="Consolas"/>
                <a:sym typeface="Consolas"/>
              </a:rPr>
              <a:t>   // Must insert data off the main thread</a:t>
            </a:r>
            <a:endParaRPr i="1" sz="1800">
              <a:solidFill>
                <a:srgbClr val="000000"/>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i="1" lang="en" sz="1800">
                <a:solidFill>
                  <a:srgbClr val="000000"/>
                </a:solidFill>
                <a:highlight>
                  <a:srgbClr val="FFFFFF"/>
                </a:highlight>
                <a:latin typeface="Consolas"/>
                <a:ea typeface="Consolas"/>
                <a:cs typeface="Consolas"/>
                <a:sym typeface="Consolas"/>
              </a:rPr>
              <a:t>   </a:t>
            </a:r>
            <a:r>
              <a:rPr lang="en" sz="1800">
                <a:solidFill>
                  <a:srgbClr val="000000"/>
                </a:solidFill>
                <a:highlight>
                  <a:srgbClr val="FFFFFF"/>
                </a:highlight>
                <a:latin typeface="Consolas"/>
                <a:ea typeface="Consolas"/>
                <a:cs typeface="Consolas"/>
                <a:sym typeface="Consolas"/>
              </a:rPr>
              <a:t>public void insert (Word word) {</a:t>
            </a:r>
            <a:endParaRPr sz="1800">
              <a:solidFill>
                <a:srgbClr val="000000"/>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 sz="1800">
                <a:solidFill>
                  <a:srgbClr val="000000"/>
                </a:solidFill>
                <a:highlight>
                  <a:srgbClr val="FFFFFF"/>
                </a:highlight>
                <a:latin typeface="Consolas"/>
                <a:ea typeface="Consolas"/>
                <a:cs typeface="Consolas"/>
                <a:sym typeface="Consolas"/>
              </a:rPr>
              <a:t>       new insertAsyncTask(mWordDao).execute(word);</a:t>
            </a:r>
            <a:endParaRPr sz="1800">
              <a:solidFill>
                <a:srgbClr val="000000"/>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 sz="1800">
                <a:solidFill>
                  <a:srgbClr val="000000"/>
                </a:solidFill>
                <a:highlight>
                  <a:srgbClr val="FFFFFF"/>
                </a:highlight>
                <a:latin typeface="Consolas"/>
                <a:ea typeface="Consolas"/>
                <a:cs typeface="Consolas"/>
                <a:sym typeface="Consolas"/>
              </a:rPr>
              <a:t>   }</a:t>
            </a:r>
            <a:endParaRPr sz="1800">
              <a:solidFill>
                <a:srgbClr val="000000"/>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t/>
            </a:r>
            <a:endParaRPr sz="1800">
              <a:solidFill>
                <a:srgbClr val="000000"/>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 sz="1800">
                <a:solidFill>
                  <a:srgbClr val="000000"/>
                </a:solidFill>
                <a:highlight>
                  <a:srgbClr val="FFFFFF"/>
                </a:highlight>
                <a:latin typeface="Consolas"/>
                <a:ea typeface="Consolas"/>
                <a:cs typeface="Consolas"/>
                <a:sym typeface="Consolas"/>
              </a:rPr>
              <a:t>  [... more code…]</a:t>
            </a:r>
            <a:endParaRPr sz="1800">
              <a:solidFill>
                <a:srgbClr val="000000"/>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 sz="1800">
                <a:solidFill>
                  <a:srgbClr val="000000"/>
                </a:solidFill>
                <a:highlight>
                  <a:srgbClr val="FFFFFF"/>
                </a:highlight>
                <a:latin typeface="Consolas"/>
                <a:ea typeface="Consolas"/>
                <a:cs typeface="Consolas"/>
                <a:sym typeface="Consolas"/>
              </a:rPr>
              <a:t> }</a:t>
            </a:r>
            <a:endParaRPr sz="1800">
              <a:solidFill>
                <a:srgbClr val="000000"/>
              </a:solidFill>
              <a:latin typeface="Consolas"/>
              <a:ea typeface="Consolas"/>
              <a:cs typeface="Consolas"/>
              <a:sym typeface="Consolas"/>
            </a:endParaRPr>
          </a:p>
        </p:txBody>
      </p:sp>
      <p:sp>
        <p:nvSpPr>
          <p:cNvPr id="670" name="Google Shape;670;p70"/>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4" name="Shape 674"/>
        <p:cNvGrpSpPr/>
        <p:nvPr/>
      </p:nvGrpSpPr>
      <p:grpSpPr>
        <a:xfrm>
          <a:off x="0" y="0"/>
          <a:ext cx="0" cy="0"/>
          <a:chOff x="0" y="0"/>
          <a:chExt cx="0" cy="0"/>
        </a:xfrm>
      </p:grpSpPr>
      <p:sp>
        <p:nvSpPr>
          <p:cNvPr id="675" name="Google Shape;675;p71"/>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Insert off main thread</a:t>
            </a:r>
            <a:endParaRPr/>
          </a:p>
          <a:p>
            <a:pPr indent="0" lvl="0" marL="0" rtl="0" algn="l">
              <a:spcBef>
                <a:spcPts val="0"/>
              </a:spcBef>
              <a:spcAft>
                <a:spcPts val="0"/>
              </a:spcAft>
              <a:buNone/>
            </a:pPr>
            <a:r>
              <a:t/>
            </a:r>
            <a:endParaRPr/>
          </a:p>
        </p:txBody>
      </p:sp>
      <p:sp>
        <p:nvSpPr>
          <p:cNvPr id="676" name="Google Shape;676;p71"/>
          <p:cNvSpPr txBox="1"/>
          <p:nvPr>
            <p:ph idx="1" type="body"/>
          </p:nvPr>
        </p:nvSpPr>
        <p:spPr>
          <a:xfrm>
            <a:off x="500550" y="1017225"/>
            <a:ext cx="8520600" cy="3925200"/>
          </a:xfrm>
          <a:prstGeom prst="rect">
            <a:avLst/>
          </a:prstGeom>
          <a:solidFill>
            <a:srgbClr val="FFFFFF"/>
          </a:solidFill>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sz="1800">
                <a:solidFill>
                  <a:srgbClr val="000000"/>
                </a:solidFill>
                <a:highlight>
                  <a:srgbClr val="FFFFFF"/>
                </a:highlight>
                <a:latin typeface="Consolas"/>
                <a:ea typeface="Consolas"/>
                <a:cs typeface="Consolas"/>
                <a:sym typeface="Consolas"/>
              </a:rPr>
              <a:t>private static class insertAsyncTask extends AsyncTask</a:t>
            </a:r>
            <a:endParaRPr sz="1800">
              <a:solidFill>
                <a:srgbClr val="000000"/>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 sz="1800">
                <a:solidFill>
                  <a:srgbClr val="000000"/>
                </a:solidFill>
                <a:highlight>
                  <a:srgbClr val="FFFFFF"/>
                </a:highlight>
                <a:latin typeface="Consolas"/>
                <a:ea typeface="Consolas"/>
                <a:cs typeface="Consolas"/>
                <a:sym typeface="Consolas"/>
              </a:rPr>
              <a:t>   </a:t>
            </a:r>
            <a:r>
              <a:rPr lang="en" sz="1800">
                <a:solidFill>
                  <a:srgbClr val="000000"/>
                </a:solidFill>
                <a:highlight>
                  <a:srgbClr val="FFFFFF"/>
                </a:highlight>
                <a:latin typeface="Consolas"/>
                <a:ea typeface="Consolas"/>
                <a:cs typeface="Consolas"/>
                <a:sym typeface="Consolas"/>
              </a:rPr>
              <a:t>&lt;Word, Void, Void&gt; {</a:t>
            </a:r>
            <a:endParaRPr sz="1800">
              <a:solidFill>
                <a:srgbClr val="000000"/>
              </a:solidFill>
              <a:highlight>
                <a:srgbClr val="FFFFFF"/>
              </a:highlight>
              <a:latin typeface="Consolas"/>
              <a:ea typeface="Consolas"/>
              <a:cs typeface="Consolas"/>
              <a:sym typeface="Consolas"/>
            </a:endParaRPr>
          </a:p>
          <a:p>
            <a:pPr indent="0" lvl="0" marL="0" rtl="0" algn="l">
              <a:lnSpc>
                <a:spcPct val="100000"/>
              </a:lnSpc>
              <a:spcBef>
                <a:spcPts val="1000"/>
              </a:spcBef>
              <a:spcAft>
                <a:spcPts val="0"/>
              </a:spcAft>
              <a:buClr>
                <a:schemeClr val="dk1"/>
              </a:buClr>
              <a:buSzPts val="1100"/>
              <a:buFont typeface="Arial"/>
              <a:buNone/>
            </a:pPr>
            <a:r>
              <a:rPr lang="en" sz="1800">
                <a:solidFill>
                  <a:srgbClr val="000000"/>
                </a:solidFill>
                <a:highlight>
                  <a:srgbClr val="FFFFFF"/>
                </a:highlight>
                <a:latin typeface="Consolas"/>
                <a:ea typeface="Consolas"/>
                <a:cs typeface="Consolas"/>
                <a:sym typeface="Consolas"/>
              </a:rPr>
              <a:t>       private WordDao mAsyncTaskDao;</a:t>
            </a:r>
            <a:endParaRPr sz="1800">
              <a:solidFill>
                <a:srgbClr val="000000"/>
              </a:solidFill>
              <a:highlight>
                <a:srgbClr val="FFFFFF"/>
              </a:highlight>
              <a:latin typeface="Consolas"/>
              <a:ea typeface="Consolas"/>
              <a:cs typeface="Consolas"/>
              <a:sym typeface="Consolas"/>
            </a:endParaRPr>
          </a:p>
          <a:p>
            <a:pPr indent="0" lvl="0" marL="0" rtl="0" algn="l">
              <a:lnSpc>
                <a:spcPct val="100000"/>
              </a:lnSpc>
              <a:spcBef>
                <a:spcPts val="1000"/>
              </a:spcBef>
              <a:spcAft>
                <a:spcPts val="0"/>
              </a:spcAft>
              <a:buClr>
                <a:schemeClr val="dk1"/>
              </a:buClr>
              <a:buSzPts val="1100"/>
              <a:buFont typeface="Arial"/>
              <a:buNone/>
            </a:pPr>
            <a:r>
              <a:rPr lang="en" sz="1800">
                <a:solidFill>
                  <a:srgbClr val="000000"/>
                </a:solidFill>
                <a:highlight>
                  <a:srgbClr val="FFFFFF"/>
                </a:highlight>
                <a:latin typeface="Consolas"/>
                <a:ea typeface="Consolas"/>
                <a:cs typeface="Consolas"/>
                <a:sym typeface="Consolas"/>
              </a:rPr>
              <a:t>       insertAsyncTask(WordDao dao) {</a:t>
            </a:r>
            <a:endParaRPr sz="1800">
              <a:solidFill>
                <a:srgbClr val="000000"/>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 sz="1800">
                <a:solidFill>
                  <a:srgbClr val="000000"/>
                </a:solidFill>
                <a:highlight>
                  <a:srgbClr val="FFFFFF"/>
                </a:highlight>
                <a:latin typeface="Consolas"/>
                <a:ea typeface="Consolas"/>
                <a:cs typeface="Consolas"/>
                <a:sym typeface="Consolas"/>
              </a:rPr>
              <a:t>           mAsyncTaskDao = dao;</a:t>
            </a:r>
            <a:endParaRPr sz="1800">
              <a:solidFill>
                <a:srgbClr val="000000"/>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 sz="1800">
                <a:solidFill>
                  <a:srgbClr val="000000"/>
                </a:solidFill>
                <a:highlight>
                  <a:srgbClr val="FFFFFF"/>
                </a:highlight>
                <a:latin typeface="Consolas"/>
                <a:ea typeface="Consolas"/>
                <a:cs typeface="Consolas"/>
                <a:sym typeface="Consolas"/>
              </a:rPr>
              <a:t>       }</a:t>
            </a:r>
            <a:endParaRPr sz="1800">
              <a:solidFill>
                <a:srgbClr val="000000"/>
              </a:solidFill>
              <a:highlight>
                <a:srgbClr val="FFFFFF"/>
              </a:highlight>
              <a:latin typeface="Consolas"/>
              <a:ea typeface="Consolas"/>
              <a:cs typeface="Consolas"/>
              <a:sym typeface="Consolas"/>
            </a:endParaRPr>
          </a:p>
          <a:p>
            <a:pPr indent="0" lvl="0" marL="0" rtl="0" algn="l">
              <a:lnSpc>
                <a:spcPct val="100000"/>
              </a:lnSpc>
              <a:spcBef>
                <a:spcPts val="1000"/>
              </a:spcBef>
              <a:spcAft>
                <a:spcPts val="0"/>
              </a:spcAft>
              <a:buClr>
                <a:schemeClr val="dk1"/>
              </a:buClr>
              <a:buSzPts val="1100"/>
              <a:buFont typeface="Arial"/>
              <a:buNone/>
            </a:pPr>
            <a:r>
              <a:rPr lang="en" sz="1800">
                <a:solidFill>
                  <a:srgbClr val="000000"/>
                </a:solidFill>
                <a:highlight>
                  <a:srgbClr val="FFFFFF"/>
                </a:highlight>
                <a:latin typeface="Consolas"/>
                <a:ea typeface="Consolas"/>
                <a:cs typeface="Consolas"/>
                <a:sym typeface="Consolas"/>
              </a:rPr>
              <a:t>       @Override</a:t>
            </a:r>
            <a:endParaRPr sz="1800">
              <a:solidFill>
                <a:srgbClr val="000000"/>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 sz="1800">
                <a:solidFill>
                  <a:srgbClr val="000000"/>
                </a:solidFill>
                <a:highlight>
                  <a:srgbClr val="FFFFFF"/>
                </a:highlight>
                <a:latin typeface="Consolas"/>
                <a:ea typeface="Consolas"/>
                <a:cs typeface="Consolas"/>
                <a:sym typeface="Consolas"/>
              </a:rPr>
              <a:t>       protected Void doInBackground(final Word... params) {</a:t>
            </a:r>
            <a:endParaRPr sz="1800">
              <a:solidFill>
                <a:srgbClr val="000000"/>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 sz="1800">
                <a:solidFill>
                  <a:srgbClr val="000000"/>
                </a:solidFill>
                <a:highlight>
                  <a:srgbClr val="FFFFFF"/>
                </a:highlight>
                <a:latin typeface="Consolas"/>
                <a:ea typeface="Consolas"/>
                <a:cs typeface="Consolas"/>
                <a:sym typeface="Consolas"/>
              </a:rPr>
              <a:t>           mAsyncTaskDao.insert(params[0]);</a:t>
            </a:r>
            <a:endParaRPr sz="1800">
              <a:solidFill>
                <a:srgbClr val="000000"/>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 sz="1800">
                <a:solidFill>
                  <a:srgbClr val="000000"/>
                </a:solidFill>
                <a:highlight>
                  <a:srgbClr val="FFFFFF"/>
                </a:highlight>
                <a:latin typeface="Consolas"/>
                <a:ea typeface="Consolas"/>
                <a:cs typeface="Consolas"/>
                <a:sym typeface="Consolas"/>
              </a:rPr>
              <a:t>           return null;</a:t>
            </a:r>
            <a:endParaRPr sz="1800">
              <a:solidFill>
                <a:srgbClr val="000000"/>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 sz="1800">
                <a:solidFill>
                  <a:srgbClr val="000000"/>
                </a:solidFill>
                <a:highlight>
                  <a:srgbClr val="FFFFFF"/>
                </a:highlight>
                <a:latin typeface="Consolas"/>
                <a:ea typeface="Consolas"/>
                <a:cs typeface="Consolas"/>
                <a:sym typeface="Consolas"/>
              </a:rPr>
              <a:t>       }</a:t>
            </a:r>
            <a:endParaRPr sz="1800">
              <a:solidFill>
                <a:srgbClr val="000000"/>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 sz="1800">
                <a:solidFill>
                  <a:srgbClr val="000000"/>
                </a:solidFill>
                <a:highlight>
                  <a:srgbClr val="FFFFFF"/>
                </a:highlight>
                <a:latin typeface="Consolas"/>
                <a:ea typeface="Consolas"/>
                <a:cs typeface="Consolas"/>
                <a:sym typeface="Consolas"/>
              </a:rPr>
              <a:t>   }</a:t>
            </a:r>
            <a:endParaRPr sz="1800">
              <a:solidFill>
                <a:srgbClr val="000000"/>
              </a:solidFill>
              <a:latin typeface="Consolas"/>
              <a:ea typeface="Consolas"/>
              <a:cs typeface="Consolas"/>
              <a:sym typeface="Consolas"/>
            </a:endParaRPr>
          </a:p>
        </p:txBody>
      </p:sp>
      <p:sp>
        <p:nvSpPr>
          <p:cNvPr id="677" name="Google Shape;677;p71"/>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1" name="Shape 681"/>
        <p:cNvGrpSpPr/>
        <p:nvPr/>
      </p:nvGrpSpPr>
      <p:grpSpPr>
        <a:xfrm>
          <a:off x="0" y="0"/>
          <a:ext cx="0" cy="0"/>
          <a:chOff x="0" y="0"/>
          <a:chExt cx="0" cy="0"/>
        </a:xfrm>
      </p:grpSpPr>
      <p:sp>
        <p:nvSpPr>
          <p:cNvPr id="682" name="Google Shape;682;p72"/>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LiveData</a:t>
            </a:r>
            <a:endParaRPr/>
          </a:p>
        </p:txBody>
      </p:sp>
      <p:sp>
        <p:nvSpPr>
          <p:cNvPr id="683" name="Google Shape;683;p72"/>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0000"/>
              </a:solidFill>
            </a:endParaRPr>
          </a:p>
        </p:txBody>
      </p:sp>
      <p:sp>
        <p:nvSpPr>
          <p:cNvPr id="684" name="Google Shape;684;p72"/>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685" name="Google Shape;685;p72"/>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solidFill>
                <a:srgbClr val="000000"/>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7" name="Shape 117"/>
        <p:cNvGrpSpPr/>
        <p:nvPr/>
      </p:nvGrpSpPr>
      <p:grpSpPr>
        <a:xfrm>
          <a:off x="0" y="0"/>
          <a:ext cx="0" cy="0"/>
          <a:chOff x="0" y="0"/>
          <a:chExt cx="0" cy="0"/>
        </a:xfrm>
      </p:grpSpPr>
      <p:sp>
        <p:nvSpPr>
          <p:cNvPr id="118" name="Google Shape;118;p19"/>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Architecture Components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119" name="Google Shape;119;p19"/>
          <p:cNvSpPr txBox="1"/>
          <p:nvPr>
            <p:ph idx="1" type="body"/>
          </p:nvPr>
        </p:nvSpPr>
        <p:spPr>
          <a:xfrm>
            <a:off x="333600" y="1182525"/>
            <a:ext cx="8476800" cy="34485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a:solidFill>
                  <a:srgbClr val="000000"/>
                </a:solidFill>
              </a:rPr>
              <a:t>Consist of </a:t>
            </a:r>
            <a:r>
              <a:rPr lang="en" u="sng">
                <a:solidFill>
                  <a:schemeClr val="hlink"/>
                </a:solidFill>
                <a:hlinkClick r:id="rId3"/>
              </a:rPr>
              <a:t>best architecture practices</a:t>
            </a:r>
            <a:r>
              <a:rPr lang="en"/>
              <a:t> </a:t>
            </a:r>
            <a:r>
              <a:rPr lang="en">
                <a:solidFill>
                  <a:srgbClr val="000000"/>
                </a:solidFill>
              </a:rPr>
              <a:t>+ libraries</a:t>
            </a:r>
            <a:endParaRPr>
              <a:solidFill>
                <a:srgbClr val="000000"/>
              </a:solidFill>
            </a:endParaRPr>
          </a:p>
          <a:p>
            <a:pPr indent="-381000" lvl="0" marL="457200" rtl="0" algn="l">
              <a:spcBef>
                <a:spcPts val="0"/>
              </a:spcBef>
              <a:spcAft>
                <a:spcPts val="0"/>
              </a:spcAft>
              <a:buClr>
                <a:srgbClr val="000000"/>
              </a:buClr>
              <a:buSzPts val="2400"/>
              <a:buChar char="●"/>
            </a:pPr>
            <a:r>
              <a:rPr lang="en">
                <a:solidFill>
                  <a:srgbClr val="000000"/>
                </a:solidFill>
              </a:rPr>
              <a:t>Encourage recommended app architecture</a:t>
            </a:r>
            <a:endParaRPr>
              <a:solidFill>
                <a:srgbClr val="000000"/>
              </a:solidFill>
            </a:endParaRPr>
          </a:p>
          <a:p>
            <a:pPr indent="-381000" lvl="0" marL="457200" rtl="0" algn="l">
              <a:spcBef>
                <a:spcPts val="0"/>
              </a:spcBef>
              <a:spcAft>
                <a:spcPts val="0"/>
              </a:spcAft>
              <a:buClr>
                <a:srgbClr val="000000"/>
              </a:buClr>
              <a:buSzPts val="2400"/>
              <a:buChar char="●"/>
            </a:pPr>
            <a:r>
              <a:rPr lang="en">
                <a:solidFill>
                  <a:srgbClr val="000000"/>
                </a:solidFill>
              </a:rPr>
              <a:t>A LOT LESS boilerplate code</a:t>
            </a:r>
            <a:endParaRPr>
              <a:solidFill>
                <a:srgbClr val="000000"/>
              </a:solidFill>
            </a:endParaRPr>
          </a:p>
          <a:p>
            <a:pPr indent="-381000" lvl="0" marL="457200" rtl="0" algn="l">
              <a:spcBef>
                <a:spcPts val="0"/>
              </a:spcBef>
              <a:spcAft>
                <a:spcPts val="0"/>
              </a:spcAft>
              <a:buClr>
                <a:srgbClr val="000000"/>
              </a:buClr>
              <a:buSzPts val="2400"/>
              <a:buChar char="●"/>
            </a:pPr>
            <a:r>
              <a:rPr lang="en">
                <a:solidFill>
                  <a:srgbClr val="000000"/>
                </a:solidFill>
              </a:rPr>
              <a:t>Testable because of clear separation</a:t>
            </a:r>
            <a:endParaRPr>
              <a:solidFill>
                <a:srgbClr val="000000"/>
              </a:solidFill>
            </a:endParaRPr>
          </a:p>
          <a:p>
            <a:pPr indent="-381000" lvl="0" marL="457200" rtl="0" algn="l">
              <a:spcBef>
                <a:spcPts val="0"/>
              </a:spcBef>
              <a:spcAft>
                <a:spcPts val="0"/>
              </a:spcAft>
              <a:buClr>
                <a:srgbClr val="000000"/>
              </a:buClr>
              <a:buSzPts val="2400"/>
              <a:buChar char="●"/>
            </a:pPr>
            <a:r>
              <a:rPr lang="en">
                <a:solidFill>
                  <a:srgbClr val="000000"/>
                </a:solidFill>
              </a:rPr>
              <a:t>Fewer dependencies</a:t>
            </a:r>
            <a:endParaRPr>
              <a:solidFill>
                <a:srgbClr val="000000"/>
              </a:solidFill>
            </a:endParaRPr>
          </a:p>
          <a:p>
            <a:pPr indent="-381000" lvl="0" marL="457200" rtl="0" algn="l">
              <a:spcBef>
                <a:spcPts val="0"/>
              </a:spcBef>
              <a:spcAft>
                <a:spcPts val="0"/>
              </a:spcAft>
              <a:buClr>
                <a:srgbClr val="000000"/>
              </a:buClr>
              <a:buSzPts val="2400"/>
              <a:buChar char="●"/>
            </a:pPr>
            <a:r>
              <a:rPr lang="en">
                <a:solidFill>
                  <a:srgbClr val="000000"/>
                </a:solidFill>
              </a:rPr>
              <a:t>Easier to maintain</a:t>
            </a:r>
            <a:endParaRPr>
              <a:solidFill>
                <a:srgbClr val="000000"/>
              </a:solidFill>
            </a:endParaRPr>
          </a:p>
        </p:txBody>
      </p:sp>
      <p:sp>
        <p:nvSpPr>
          <p:cNvPr id="120" name="Google Shape;120;p19"/>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9" name="Shape 689"/>
        <p:cNvGrpSpPr/>
        <p:nvPr/>
      </p:nvGrpSpPr>
      <p:grpSpPr>
        <a:xfrm>
          <a:off x="0" y="0"/>
          <a:ext cx="0" cy="0"/>
          <a:chOff x="0" y="0"/>
          <a:chExt cx="0" cy="0"/>
        </a:xfrm>
      </p:grpSpPr>
      <p:sp>
        <p:nvSpPr>
          <p:cNvPr id="690" name="Google Shape;690;p73"/>
          <p:cNvSpPr txBox="1"/>
          <p:nvPr>
            <p:ph idx="1" type="body"/>
          </p:nvPr>
        </p:nvSpPr>
        <p:spPr>
          <a:xfrm>
            <a:off x="311700" y="1190295"/>
            <a:ext cx="4584300" cy="178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Consolas"/>
                <a:ea typeface="Consolas"/>
                <a:cs typeface="Consolas"/>
                <a:sym typeface="Consolas"/>
              </a:rPr>
              <a:t>LiveData</a:t>
            </a:r>
            <a:r>
              <a:rPr lang="en"/>
              <a:t> is a data holder class that is aware of lifecycle events. It keeps a value and allows this value to be observed.</a:t>
            </a:r>
            <a:endParaRPr/>
          </a:p>
        </p:txBody>
      </p:sp>
      <p:sp>
        <p:nvSpPr>
          <p:cNvPr id="691" name="Google Shape;691;p73"/>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692" name="Google Shape;692;p73"/>
          <p:cNvSpPr txBox="1"/>
          <p:nvPr>
            <p:ph idx="4294967295"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LiveData</a:t>
            </a:r>
            <a:endParaRPr/>
          </a:p>
        </p:txBody>
      </p:sp>
      <p:sp>
        <p:nvSpPr>
          <p:cNvPr id="693" name="Google Shape;693;p73"/>
          <p:cNvSpPr/>
          <p:nvPr/>
        </p:nvSpPr>
        <p:spPr>
          <a:xfrm>
            <a:off x="5287925" y="1491450"/>
            <a:ext cx="3856200" cy="2187600"/>
          </a:xfrm>
          <a:prstGeom prst="rect">
            <a:avLst/>
          </a:prstGeom>
          <a:solidFill>
            <a:srgbClr val="FFFFFF"/>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4" name="Google Shape;694;p73"/>
          <p:cNvGrpSpPr/>
          <p:nvPr/>
        </p:nvGrpSpPr>
        <p:grpSpPr>
          <a:xfrm>
            <a:off x="5733025" y="1756713"/>
            <a:ext cx="2946875" cy="1538588"/>
            <a:chOff x="1765875" y="776688"/>
            <a:chExt cx="2946875" cy="1538588"/>
          </a:xfrm>
        </p:grpSpPr>
        <p:sp>
          <p:nvSpPr>
            <p:cNvPr id="695" name="Google Shape;695;p73"/>
            <p:cNvSpPr/>
            <p:nvPr/>
          </p:nvSpPr>
          <p:spPr>
            <a:xfrm>
              <a:off x="2594150" y="1311175"/>
              <a:ext cx="2118600" cy="634200"/>
            </a:xfrm>
            <a:prstGeom prst="roundRect">
              <a:avLst>
                <a:gd fmla="val 16667" name="adj"/>
              </a:avLst>
            </a:prstGeom>
            <a:solidFill>
              <a:srgbClr val="D9D9D9"/>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rPr lang="en" sz="1200"/>
                <a:t>ViewModel</a:t>
              </a:r>
              <a:endParaRPr sz="1200"/>
            </a:p>
          </p:txBody>
        </p:sp>
        <p:sp>
          <p:nvSpPr>
            <p:cNvPr id="696" name="Google Shape;696;p73"/>
            <p:cNvSpPr/>
            <p:nvPr/>
          </p:nvSpPr>
          <p:spPr>
            <a:xfrm>
              <a:off x="2632325" y="1357375"/>
              <a:ext cx="1181100" cy="541800"/>
            </a:xfrm>
            <a:prstGeom prst="rect">
              <a:avLst/>
            </a:prstGeom>
            <a:solidFill>
              <a:srgbClr val="FF99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7" name="Google Shape;697;p73"/>
            <p:cNvGrpSpPr/>
            <p:nvPr/>
          </p:nvGrpSpPr>
          <p:grpSpPr>
            <a:xfrm>
              <a:off x="2660900" y="1504763"/>
              <a:ext cx="1039025" cy="333775"/>
              <a:chOff x="4435475" y="1059113"/>
              <a:chExt cx="1039025" cy="333775"/>
            </a:xfrm>
          </p:grpSpPr>
          <p:sp>
            <p:nvSpPr>
              <p:cNvPr id="698" name="Google Shape;698;p73"/>
              <p:cNvSpPr/>
              <p:nvPr/>
            </p:nvSpPr>
            <p:spPr>
              <a:xfrm>
                <a:off x="4435475" y="1152588"/>
                <a:ext cx="854400" cy="240300"/>
              </a:xfrm>
              <a:prstGeom prst="roundRect">
                <a:avLst>
                  <a:gd fmla="val 16667" name="adj"/>
                </a:avLst>
              </a:prstGeom>
              <a:solidFill>
                <a:srgbClr val="D9D9D9"/>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404040"/>
                    </a:solidFill>
                  </a:rPr>
                  <a:t>LiveData</a:t>
                </a:r>
                <a:endParaRPr sz="1200">
                  <a:solidFill>
                    <a:srgbClr val="404040"/>
                  </a:solidFill>
                </a:endParaRPr>
              </a:p>
            </p:txBody>
          </p:sp>
          <p:sp>
            <p:nvSpPr>
              <p:cNvPr id="699" name="Google Shape;699;p73"/>
              <p:cNvSpPr/>
              <p:nvPr/>
            </p:nvSpPr>
            <p:spPr>
              <a:xfrm>
                <a:off x="4521125" y="1059113"/>
                <a:ext cx="854400" cy="240300"/>
              </a:xfrm>
              <a:prstGeom prst="roundRect">
                <a:avLst>
                  <a:gd fmla="val 16667" name="adj"/>
                </a:avLst>
              </a:prstGeom>
              <a:solidFill>
                <a:srgbClr val="D9D9D9"/>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404040"/>
                    </a:solidFill>
                  </a:rPr>
                  <a:t>LiveData</a:t>
                </a:r>
                <a:endParaRPr sz="1200">
                  <a:solidFill>
                    <a:srgbClr val="404040"/>
                  </a:solidFill>
                </a:endParaRPr>
              </a:p>
            </p:txBody>
          </p:sp>
          <p:sp>
            <p:nvSpPr>
              <p:cNvPr id="700" name="Google Shape;700;p73"/>
              <p:cNvSpPr/>
              <p:nvPr/>
            </p:nvSpPr>
            <p:spPr>
              <a:xfrm>
                <a:off x="4620100" y="1124763"/>
                <a:ext cx="854400" cy="240300"/>
              </a:xfrm>
              <a:prstGeom prst="roundRect">
                <a:avLst>
                  <a:gd fmla="val 16667" name="adj"/>
                </a:avLst>
              </a:prstGeom>
              <a:solidFill>
                <a:srgbClr val="D9D9D9"/>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404040"/>
                    </a:solidFill>
                  </a:rPr>
                  <a:t>LiveData</a:t>
                </a:r>
                <a:endParaRPr sz="1200">
                  <a:solidFill>
                    <a:srgbClr val="404040"/>
                  </a:solidFill>
                </a:endParaRPr>
              </a:p>
            </p:txBody>
          </p:sp>
        </p:grpSp>
        <p:cxnSp>
          <p:nvCxnSpPr>
            <p:cNvPr id="701" name="Google Shape;701;p73"/>
            <p:cNvCxnSpPr>
              <a:endCxn id="695" idx="0"/>
            </p:cNvCxnSpPr>
            <p:nvPr/>
          </p:nvCxnSpPr>
          <p:spPr>
            <a:xfrm flipH="1">
              <a:off x="3653450" y="941275"/>
              <a:ext cx="4200" cy="369900"/>
            </a:xfrm>
            <a:prstGeom prst="straightConnector1">
              <a:avLst/>
            </a:prstGeom>
            <a:noFill/>
            <a:ln cap="flat" cmpd="sng" w="19050">
              <a:solidFill>
                <a:srgbClr val="515151"/>
              </a:solidFill>
              <a:prstDash val="solid"/>
              <a:round/>
              <a:headEnd len="med" w="med" type="none"/>
              <a:tailEnd len="med" w="med" type="triangle"/>
            </a:ln>
          </p:spPr>
        </p:cxnSp>
        <p:cxnSp>
          <p:nvCxnSpPr>
            <p:cNvPr id="702" name="Google Shape;702;p73"/>
            <p:cNvCxnSpPr>
              <a:stCxn id="695" idx="2"/>
            </p:cNvCxnSpPr>
            <p:nvPr/>
          </p:nvCxnSpPr>
          <p:spPr>
            <a:xfrm>
              <a:off x="3653450" y="1945375"/>
              <a:ext cx="300" cy="369900"/>
            </a:xfrm>
            <a:prstGeom prst="straightConnector1">
              <a:avLst/>
            </a:prstGeom>
            <a:noFill/>
            <a:ln cap="flat" cmpd="sng" w="19050">
              <a:solidFill>
                <a:srgbClr val="515151"/>
              </a:solidFill>
              <a:prstDash val="solid"/>
              <a:round/>
              <a:headEnd len="med" w="med" type="none"/>
              <a:tailEnd len="med" w="med" type="triangle"/>
            </a:ln>
          </p:spPr>
        </p:cxnSp>
        <p:cxnSp>
          <p:nvCxnSpPr>
            <p:cNvPr id="703" name="Google Shape;703;p73"/>
            <p:cNvCxnSpPr>
              <a:stCxn id="698" idx="1"/>
            </p:cNvCxnSpPr>
            <p:nvPr/>
          </p:nvCxnSpPr>
          <p:spPr>
            <a:xfrm flipH="1" rot="10800000">
              <a:off x="2660900" y="776688"/>
              <a:ext cx="245700" cy="941700"/>
            </a:xfrm>
            <a:prstGeom prst="curvedConnector4">
              <a:avLst>
                <a:gd fmla="val -96917" name="adj1"/>
                <a:gd fmla="val 56379" name="adj2"/>
              </a:avLst>
            </a:prstGeom>
            <a:noFill/>
            <a:ln cap="flat" cmpd="sng" w="28575">
              <a:solidFill>
                <a:srgbClr val="666666"/>
              </a:solidFill>
              <a:prstDash val="dot"/>
              <a:round/>
              <a:headEnd len="med" w="med" type="none"/>
              <a:tailEnd len="med" w="med" type="triangle"/>
            </a:ln>
          </p:spPr>
        </p:cxnSp>
        <p:sp>
          <p:nvSpPr>
            <p:cNvPr id="704" name="Google Shape;704;p73"/>
            <p:cNvSpPr/>
            <p:nvPr/>
          </p:nvSpPr>
          <p:spPr>
            <a:xfrm>
              <a:off x="1765875" y="1481525"/>
              <a:ext cx="861000" cy="204300"/>
            </a:xfrm>
            <a:prstGeom prst="rightArrow">
              <a:avLst>
                <a:gd fmla="val 50000" name="adj1"/>
                <a:gd fmla="val 50000" name="adj2"/>
              </a:avLst>
            </a:prstGeom>
            <a:solidFill>
              <a:srgbClr val="FF99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5" name="Google Shape;705;p73"/>
          <p:cNvSpPr txBox="1"/>
          <p:nvPr>
            <p:ph idx="2" type="body"/>
          </p:nvPr>
        </p:nvSpPr>
        <p:spPr>
          <a:xfrm>
            <a:off x="330425" y="3038825"/>
            <a:ext cx="4430400" cy="1497000"/>
          </a:xfrm>
          <a:prstGeom prst="rect">
            <a:avLst/>
          </a:prstGeom>
        </p:spPr>
        <p:txBody>
          <a:bodyPr anchorCtr="0" anchor="t" bIns="91425" lIns="91425" spcFirstLastPara="1" rIns="91425" wrap="square" tIns="91425">
            <a:noAutofit/>
          </a:bodyPr>
          <a:lstStyle/>
          <a:p>
            <a:pPr indent="0" lvl="0" marL="0" rtl="0" algn="l">
              <a:spcBef>
                <a:spcPts val="1000"/>
              </a:spcBef>
              <a:spcAft>
                <a:spcPts val="0"/>
              </a:spcAft>
              <a:buNone/>
            </a:pPr>
            <a:r>
              <a:rPr lang="en"/>
              <a:t>Use </a:t>
            </a:r>
            <a:r>
              <a:rPr lang="en">
                <a:latin typeface="Consolas"/>
                <a:ea typeface="Consolas"/>
                <a:cs typeface="Consolas"/>
                <a:sym typeface="Consolas"/>
              </a:rPr>
              <a:t>LiveData</a:t>
            </a:r>
            <a:r>
              <a:rPr lang="en"/>
              <a:t> to keep your UI up to date with the latest and greatest data.</a:t>
            </a:r>
            <a:endParaRPr/>
          </a:p>
        </p:txBody>
      </p:sp>
      <p:sp>
        <p:nvSpPr>
          <p:cNvPr id="706" name="Google Shape;706;p73"/>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LiveData</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0" name="Shape 710"/>
        <p:cNvGrpSpPr/>
        <p:nvPr/>
      </p:nvGrpSpPr>
      <p:grpSpPr>
        <a:xfrm>
          <a:off x="0" y="0"/>
          <a:ext cx="0" cy="0"/>
          <a:chOff x="0" y="0"/>
          <a:chExt cx="0" cy="0"/>
        </a:xfrm>
      </p:grpSpPr>
      <p:sp>
        <p:nvSpPr>
          <p:cNvPr id="711" name="Google Shape;711;p74"/>
          <p:cNvSpPr txBox="1"/>
          <p:nvPr>
            <p:ph type="title"/>
          </p:nvPr>
        </p:nvSpPr>
        <p:spPr>
          <a:xfrm>
            <a:off x="311700" y="170820"/>
            <a:ext cx="4564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LiveData</a:t>
            </a:r>
            <a:endParaRPr/>
          </a:p>
          <a:p>
            <a:pPr indent="0" lvl="0" marL="0" rtl="0" algn="l">
              <a:spcBef>
                <a:spcPts val="0"/>
              </a:spcBef>
              <a:spcAft>
                <a:spcPts val="0"/>
              </a:spcAft>
              <a:buNone/>
            </a:pPr>
            <a:r>
              <a:t/>
            </a:r>
            <a:endParaRPr/>
          </a:p>
        </p:txBody>
      </p:sp>
      <p:sp>
        <p:nvSpPr>
          <p:cNvPr id="712" name="Google Shape;712;p74"/>
          <p:cNvSpPr txBox="1"/>
          <p:nvPr>
            <p:ph idx="1" type="body"/>
          </p:nvPr>
        </p:nvSpPr>
        <p:spPr>
          <a:xfrm>
            <a:off x="311700" y="1388750"/>
            <a:ext cx="4776600" cy="31662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a:t>LiveData is o</a:t>
            </a:r>
            <a:r>
              <a:rPr lang="en"/>
              <a:t>bservable data</a:t>
            </a:r>
            <a:endParaRPr/>
          </a:p>
          <a:p>
            <a:pPr indent="-381000" lvl="0" marL="457200" rtl="0" algn="l">
              <a:spcBef>
                <a:spcPts val="0"/>
              </a:spcBef>
              <a:spcAft>
                <a:spcPts val="0"/>
              </a:spcAft>
              <a:buSzPts val="2400"/>
              <a:buChar char="●"/>
            </a:pPr>
            <a:r>
              <a:rPr lang="en"/>
              <a:t>Notifies observer when data changes</a:t>
            </a:r>
            <a:endParaRPr/>
          </a:p>
          <a:p>
            <a:pPr indent="-381000" lvl="0" marL="457200" rtl="0" algn="l">
              <a:spcBef>
                <a:spcPts val="0"/>
              </a:spcBef>
              <a:spcAft>
                <a:spcPts val="0"/>
              </a:spcAft>
              <a:buSzPts val="2400"/>
              <a:buChar char="●"/>
            </a:pPr>
            <a:r>
              <a:rPr lang="en"/>
              <a:t>Is lifecycle aware:</a:t>
            </a:r>
            <a:endParaRPr/>
          </a:p>
          <a:p>
            <a:pPr indent="0" lvl="0" marL="457200" rtl="0" algn="l">
              <a:spcBef>
                <a:spcPts val="0"/>
              </a:spcBef>
              <a:spcAft>
                <a:spcPts val="0"/>
              </a:spcAft>
              <a:buNone/>
            </a:pPr>
            <a:r>
              <a:rPr lang="en"/>
              <a:t>knows when device rotates</a:t>
            </a:r>
            <a:br>
              <a:rPr lang="en"/>
            </a:br>
            <a:r>
              <a:rPr lang="en"/>
              <a:t>or app stops</a:t>
            </a:r>
            <a:endParaRPr>
              <a:solidFill>
                <a:srgbClr val="000000"/>
              </a:solidFill>
            </a:endParaRPr>
          </a:p>
        </p:txBody>
      </p:sp>
      <p:sp>
        <p:nvSpPr>
          <p:cNvPr id="713" name="Google Shape;713;p74"/>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714" name="Google Shape;714;p74"/>
          <p:cNvPicPr preferRelativeResize="0"/>
          <p:nvPr/>
        </p:nvPicPr>
        <p:blipFill>
          <a:blip r:embed="rId3">
            <a:alphaModFix/>
          </a:blip>
          <a:stretch>
            <a:fillRect/>
          </a:stretch>
        </p:blipFill>
        <p:spPr>
          <a:xfrm>
            <a:off x="5309195" y="1536575"/>
            <a:ext cx="3466854" cy="2263875"/>
          </a:xfrm>
          <a:prstGeom prst="rect">
            <a:avLst/>
          </a:prstGeom>
          <a:noFill/>
          <a:ln cap="flat" cmpd="sng" w="9525">
            <a:solidFill>
              <a:srgbClr val="999999"/>
            </a:solidFill>
            <a:prstDash val="solid"/>
            <a:round/>
            <a:headEnd len="sm" w="sm" type="none"/>
            <a:tailEnd len="sm" w="sm" type="none"/>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8" name="Shape 718"/>
        <p:cNvGrpSpPr/>
        <p:nvPr/>
      </p:nvGrpSpPr>
      <p:grpSpPr>
        <a:xfrm>
          <a:off x="0" y="0"/>
          <a:ext cx="0" cy="0"/>
          <a:chOff x="0" y="0"/>
          <a:chExt cx="0" cy="0"/>
        </a:xfrm>
      </p:grpSpPr>
      <p:sp>
        <p:nvSpPr>
          <p:cNvPr id="719" name="Google Shape;719;p75"/>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Use LiveData to keep UI up to date</a:t>
            </a:r>
            <a:r>
              <a:rPr lang="en"/>
              <a:t> </a:t>
            </a:r>
            <a:endParaRPr/>
          </a:p>
          <a:p>
            <a:pPr indent="0" lvl="0" marL="0" rtl="0" algn="l">
              <a:spcBef>
                <a:spcPts val="0"/>
              </a:spcBef>
              <a:spcAft>
                <a:spcPts val="0"/>
              </a:spcAft>
              <a:buNone/>
            </a:pPr>
            <a:r>
              <a:t/>
            </a:r>
            <a:endParaRPr/>
          </a:p>
        </p:txBody>
      </p:sp>
      <p:sp>
        <p:nvSpPr>
          <p:cNvPr id="720" name="Google Shape;720;p75"/>
          <p:cNvSpPr txBox="1"/>
          <p:nvPr>
            <p:ph idx="1" type="body"/>
          </p:nvPr>
        </p:nvSpPr>
        <p:spPr>
          <a:xfrm>
            <a:off x="311700" y="1184350"/>
            <a:ext cx="4899300" cy="31584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Clr>
                <a:srgbClr val="000000"/>
              </a:buClr>
              <a:buSzPts val="2400"/>
              <a:buChar char="●"/>
            </a:pPr>
            <a:r>
              <a:rPr lang="en">
                <a:solidFill>
                  <a:srgbClr val="000000"/>
                </a:solidFill>
              </a:rPr>
              <a:t>C</a:t>
            </a:r>
            <a:r>
              <a:rPr lang="en">
                <a:solidFill>
                  <a:srgbClr val="000000"/>
                </a:solidFill>
              </a:rPr>
              <a:t>reate an observer that observes the </a:t>
            </a:r>
            <a:r>
              <a:rPr lang="en">
                <a:solidFill>
                  <a:srgbClr val="000000"/>
                </a:solidFill>
                <a:latin typeface="Consolas"/>
                <a:ea typeface="Consolas"/>
                <a:cs typeface="Consolas"/>
                <a:sym typeface="Consolas"/>
              </a:rPr>
              <a:t>LiveData</a:t>
            </a:r>
            <a:endParaRPr>
              <a:solidFill>
                <a:srgbClr val="000000"/>
              </a:solidFill>
              <a:latin typeface="Consolas"/>
              <a:ea typeface="Consolas"/>
              <a:cs typeface="Consolas"/>
              <a:sym typeface="Consolas"/>
            </a:endParaRPr>
          </a:p>
          <a:p>
            <a:pPr indent="-381000" lvl="0" marL="457200" rtl="0" algn="l">
              <a:spcBef>
                <a:spcPts val="0"/>
              </a:spcBef>
              <a:spcAft>
                <a:spcPts val="0"/>
              </a:spcAft>
              <a:buClr>
                <a:srgbClr val="000000"/>
              </a:buClr>
              <a:buSzPts val="2400"/>
              <a:buChar char="●"/>
            </a:pPr>
            <a:r>
              <a:rPr lang="en">
                <a:solidFill>
                  <a:srgbClr val="000000"/>
                </a:solidFill>
                <a:latin typeface="Consolas"/>
                <a:ea typeface="Consolas"/>
                <a:cs typeface="Consolas"/>
                <a:sym typeface="Consolas"/>
              </a:rPr>
              <a:t>LiveData</a:t>
            </a:r>
            <a:r>
              <a:rPr lang="en">
                <a:solidFill>
                  <a:srgbClr val="000000"/>
                </a:solidFill>
              </a:rPr>
              <a:t> notifies </a:t>
            </a:r>
            <a:r>
              <a:rPr lang="en" u="sng">
                <a:solidFill>
                  <a:schemeClr val="hlink"/>
                </a:solidFill>
                <a:latin typeface="Consolas"/>
                <a:ea typeface="Consolas"/>
                <a:cs typeface="Consolas"/>
                <a:sym typeface="Consolas"/>
                <a:hlinkClick r:id="rId3"/>
              </a:rPr>
              <a:t>Observer</a:t>
            </a:r>
            <a:r>
              <a:rPr lang="en">
                <a:solidFill>
                  <a:srgbClr val="000000"/>
                </a:solidFill>
              </a:rPr>
              <a:t> objects when </a:t>
            </a:r>
            <a:r>
              <a:rPr lang="en">
                <a:solidFill>
                  <a:srgbClr val="000000"/>
                </a:solidFill>
              </a:rPr>
              <a:t>the </a:t>
            </a:r>
            <a:r>
              <a:rPr lang="en">
                <a:solidFill>
                  <a:srgbClr val="000000"/>
                </a:solidFill>
              </a:rPr>
              <a:t>observed data changes</a:t>
            </a:r>
            <a:endParaRPr>
              <a:solidFill>
                <a:srgbClr val="000000"/>
              </a:solidFill>
            </a:endParaRPr>
          </a:p>
          <a:p>
            <a:pPr indent="-381000" lvl="0" marL="457200" rtl="0" algn="l">
              <a:spcBef>
                <a:spcPts val="0"/>
              </a:spcBef>
              <a:spcAft>
                <a:spcPts val="0"/>
              </a:spcAft>
              <a:buClr>
                <a:srgbClr val="000000"/>
              </a:buClr>
              <a:buSzPts val="2400"/>
              <a:buChar char="●"/>
            </a:pPr>
            <a:r>
              <a:rPr lang="en">
                <a:solidFill>
                  <a:srgbClr val="000000"/>
                </a:solidFill>
              </a:rPr>
              <a:t>Your observer can update the UI every time the data changes</a:t>
            </a:r>
            <a:endParaRPr>
              <a:solidFill>
                <a:srgbClr val="000000"/>
              </a:solidFill>
            </a:endParaRPr>
          </a:p>
        </p:txBody>
      </p:sp>
      <p:sp>
        <p:nvSpPr>
          <p:cNvPr id="721" name="Google Shape;721;p75"/>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722" name="Google Shape;722;p75"/>
          <p:cNvPicPr preferRelativeResize="0"/>
          <p:nvPr/>
        </p:nvPicPr>
        <p:blipFill>
          <a:blip r:embed="rId4">
            <a:alphaModFix/>
          </a:blip>
          <a:stretch>
            <a:fillRect/>
          </a:stretch>
        </p:blipFill>
        <p:spPr>
          <a:xfrm>
            <a:off x="5316100" y="1576148"/>
            <a:ext cx="3475851" cy="2269750"/>
          </a:xfrm>
          <a:prstGeom prst="rect">
            <a:avLst/>
          </a:prstGeom>
          <a:noFill/>
          <a:ln cap="flat" cmpd="sng" w="9525">
            <a:solidFill>
              <a:srgbClr val="666666"/>
            </a:solidFill>
            <a:prstDash val="solid"/>
            <a:round/>
            <a:headEnd len="sm" w="sm" type="none"/>
            <a:tailEnd len="sm" w="sm" type="none"/>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6" name="Shape 726"/>
        <p:cNvGrpSpPr/>
        <p:nvPr/>
      </p:nvGrpSpPr>
      <p:grpSpPr>
        <a:xfrm>
          <a:off x="0" y="0"/>
          <a:ext cx="0" cy="0"/>
          <a:chOff x="0" y="0"/>
          <a:chExt cx="0" cy="0"/>
        </a:xfrm>
      </p:grpSpPr>
      <p:sp>
        <p:nvSpPr>
          <p:cNvPr id="727" name="Google Shape;727;p76"/>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Creating LiveData</a:t>
            </a:r>
            <a:endParaRPr/>
          </a:p>
          <a:p>
            <a:pPr indent="0" lvl="0" marL="0" rtl="0" algn="l">
              <a:spcBef>
                <a:spcPts val="0"/>
              </a:spcBef>
              <a:spcAft>
                <a:spcPts val="0"/>
              </a:spcAft>
              <a:buNone/>
            </a:pPr>
            <a:r>
              <a:t/>
            </a:r>
            <a:endParaRPr/>
          </a:p>
        </p:txBody>
      </p:sp>
      <p:sp>
        <p:nvSpPr>
          <p:cNvPr id="728" name="Google Shape;728;p76"/>
          <p:cNvSpPr txBox="1"/>
          <p:nvPr>
            <p:ph idx="1" type="body"/>
          </p:nvPr>
        </p:nvSpPr>
        <p:spPr>
          <a:xfrm>
            <a:off x="576075" y="1030125"/>
            <a:ext cx="8484900" cy="344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solidFill>
                  <a:srgbClr val="000000"/>
                </a:solidFill>
              </a:rPr>
              <a:t>To make data observable, return it as </a:t>
            </a:r>
            <a:r>
              <a:rPr lang="en">
                <a:solidFill>
                  <a:srgbClr val="000000"/>
                </a:solidFill>
                <a:latin typeface="Consolas"/>
                <a:ea typeface="Consolas"/>
                <a:cs typeface="Consolas"/>
                <a:sym typeface="Consolas"/>
              </a:rPr>
              <a:t>LiveData</a:t>
            </a:r>
            <a:r>
              <a:rPr lang="en">
                <a:solidFill>
                  <a:srgbClr val="000000"/>
                </a:solidFill>
              </a:rPr>
              <a:t>: </a:t>
            </a:r>
            <a:endParaRPr>
              <a:solidFill>
                <a:srgbClr val="000000"/>
              </a:solidFill>
            </a:endParaRPr>
          </a:p>
          <a:p>
            <a:pPr indent="0" lvl="0" marL="0" rtl="0" algn="l">
              <a:spcBef>
                <a:spcPts val="0"/>
              </a:spcBef>
              <a:spcAft>
                <a:spcPts val="0"/>
              </a:spcAft>
              <a:buNone/>
            </a:pPr>
            <a:r>
              <a:t/>
            </a:r>
            <a:endParaRPr>
              <a:solidFill>
                <a:srgbClr val="000000"/>
              </a:solidFill>
            </a:endParaRPr>
          </a:p>
          <a:p>
            <a:pPr indent="0" lvl="0" marL="0" rtl="0" algn="l">
              <a:spcBef>
                <a:spcPts val="0"/>
              </a:spcBef>
              <a:spcAft>
                <a:spcPts val="0"/>
              </a:spcAft>
              <a:buNone/>
            </a:pPr>
            <a:r>
              <a:rPr lang="en" sz="3000">
                <a:solidFill>
                  <a:srgbClr val="000000"/>
                </a:solidFill>
                <a:latin typeface="Consolas"/>
                <a:ea typeface="Consolas"/>
                <a:cs typeface="Consolas"/>
                <a:sym typeface="Consolas"/>
              </a:rPr>
              <a:t>@Query("SELECT * from word_table)</a:t>
            </a:r>
            <a:endParaRPr sz="3000">
              <a:solidFill>
                <a:srgbClr val="000000"/>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b="1" lang="en" sz="3000">
                <a:solidFill>
                  <a:srgbClr val="000000"/>
                </a:solidFill>
                <a:latin typeface="Consolas"/>
                <a:ea typeface="Consolas"/>
                <a:cs typeface="Consolas"/>
                <a:sym typeface="Consolas"/>
              </a:rPr>
              <a:t>LiveData</a:t>
            </a:r>
            <a:r>
              <a:rPr lang="en" sz="3000">
                <a:solidFill>
                  <a:srgbClr val="000000"/>
                </a:solidFill>
                <a:latin typeface="Consolas"/>
                <a:ea typeface="Consolas"/>
                <a:cs typeface="Consolas"/>
                <a:sym typeface="Consolas"/>
              </a:rPr>
              <a:t>&lt;List&lt;Word&gt;&gt; getAllWords();</a:t>
            </a:r>
            <a:endParaRPr sz="3000">
              <a:solidFill>
                <a:srgbClr val="000000"/>
              </a:solidFill>
              <a:highlight>
                <a:srgbClr val="FFFFFF"/>
              </a:highlight>
              <a:latin typeface="Consolas"/>
              <a:ea typeface="Consolas"/>
              <a:cs typeface="Consolas"/>
              <a:sym typeface="Consolas"/>
            </a:endParaRPr>
          </a:p>
        </p:txBody>
      </p:sp>
      <p:sp>
        <p:nvSpPr>
          <p:cNvPr id="729" name="Google Shape;729;p76"/>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3" name="Shape 733"/>
        <p:cNvGrpSpPr/>
        <p:nvPr/>
      </p:nvGrpSpPr>
      <p:grpSpPr>
        <a:xfrm>
          <a:off x="0" y="0"/>
          <a:ext cx="0" cy="0"/>
          <a:chOff x="0" y="0"/>
          <a:chExt cx="0" cy="0"/>
        </a:xfrm>
      </p:grpSpPr>
      <p:pic>
        <p:nvPicPr>
          <p:cNvPr id="734" name="Google Shape;734;p77"/>
          <p:cNvPicPr preferRelativeResize="0"/>
          <p:nvPr/>
        </p:nvPicPr>
        <p:blipFill>
          <a:blip r:embed="rId3">
            <a:alphaModFix/>
          </a:blip>
          <a:stretch>
            <a:fillRect/>
          </a:stretch>
        </p:blipFill>
        <p:spPr>
          <a:xfrm>
            <a:off x="6272850" y="994325"/>
            <a:ext cx="2506000" cy="3687900"/>
          </a:xfrm>
          <a:prstGeom prst="rect">
            <a:avLst/>
          </a:prstGeom>
          <a:noFill/>
          <a:ln>
            <a:noFill/>
          </a:ln>
        </p:spPr>
      </p:pic>
      <p:sp>
        <p:nvSpPr>
          <p:cNvPr id="735" name="Google Shape;735;p77"/>
          <p:cNvSpPr txBox="1"/>
          <p:nvPr>
            <p:ph type="title"/>
          </p:nvPr>
        </p:nvSpPr>
        <p:spPr>
          <a:xfrm>
            <a:off x="311700" y="170820"/>
            <a:ext cx="8401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Using </a:t>
            </a:r>
            <a:r>
              <a:rPr lang="en"/>
              <a:t>LiveData with Room</a:t>
            </a:r>
            <a:endParaRPr/>
          </a:p>
          <a:p>
            <a:pPr indent="0" lvl="0" marL="0" rtl="0" algn="l">
              <a:spcBef>
                <a:spcPts val="0"/>
              </a:spcBef>
              <a:spcAft>
                <a:spcPts val="0"/>
              </a:spcAft>
              <a:buNone/>
            </a:pPr>
            <a:r>
              <a:t/>
            </a:r>
            <a:endParaRPr/>
          </a:p>
        </p:txBody>
      </p:sp>
      <p:sp>
        <p:nvSpPr>
          <p:cNvPr id="736" name="Google Shape;736;p77"/>
          <p:cNvSpPr txBox="1"/>
          <p:nvPr>
            <p:ph idx="1" type="body"/>
          </p:nvPr>
        </p:nvSpPr>
        <p:spPr>
          <a:xfrm>
            <a:off x="2706575" y="1899163"/>
            <a:ext cx="3292200" cy="200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rPr>
              <a:t>Room generates all the code to update the </a:t>
            </a:r>
            <a:r>
              <a:rPr lang="en">
                <a:solidFill>
                  <a:srgbClr val="000000"/>
                </a:solidFill>
                <a:latin typeface="Consolas"/>
                <a:ea typeface="Consolas"/>
                <a:cs typeface="Consolas"/>
                <a:sym typeface="Consolas"/>
              </a:rPr>
              <a:t>LiveData</a:t>
            </a:r>
            <a:r>
              <a:rPr lang="en">
                <a:solidFill>
                  <a:srgbClr val="000000"/>
                </a:solidFill>
              </a:rPr>
              <a:t> when the database is updated</a:t>
            </a:r>
            <a:endParaRPr>
              <a:solidFill>
                <a:srgbClr val="000000"/>
              </a:solidFill>
            </a:endParaRPr>
          </a:p>
        </p:txBody>
      </p:sp>
      <p:sp>
        <p:nvSpPr>
          <p:cNvPr id="737" name="Google Shape;737;p77"/>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738" name="Google Shape;738;p77"/>
          <p:cNvPicPr preferRelativeResize="0"/>
          <p:nvPr/>
        </p:nvPicPr>
        <p:blipFill>
          <a:blip r:embed="rId4">
            <a:alphaModFix/>
          </a:blip>
          <a:stretch>
            <a:fillRect/>
          </a:stretch>
        </p:blipFill>
        <p:spPr>
          <a:xfrm>
            <a:off x="279610" y="1301225"/>
            <a:ext cx="1966841" cy="3202263"/>
          </a:xfrm>
          <a:prstGeom prst="rect">
            <a:avLst/>
          </a:prstGeom>
          <a:noFill/>
          <a:ln cap="flat" cmpd="sng" w="9525">
            <a:solidFill>
              <a:srgbClr val="666666"/>
            </a:solidFill>
            <a:prstDash val="solid"/>
            <a:round/>
            <a:headEnd len="sm" w="sm" type="none"/>
            <a:tailEnd len="sm" w="sm" type="none"/>
          </a:ln>
        </p:spPr>
      </p:pic>
      <p:pic>
        <p:nvPicPr>
          <p:cNvPr id="739" name="Google Shape;739;p77"/>
          <p:cNvPicPr preferRelativeResize="0"/>
          <p:nvPr/>
        </p:nvPicPr>
        <p:blipFill>
          <a:blip r:embed="rId5">
            <a:alphaModFix/>
          </a:blip>
          <a:stretch>
            <a:fillRect/>
          </a:stretch>
        </p:blipFill>
        <p:spPr>
          <a:xfrm>
            <a:off x="6845650" y="2143700"/>
            <a:ext cx="1502975" cy="2098480"/>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3" name="Shape 743"/>
        <p:cNvGrpSpPr/>
        <p:nvPr/>
      </p:nvGrpSpPr>
      <p:grpSpPr>
        <a:xfrm>
          <a:off x="0" y="0"/>
          <a:ext cx="0" cy="0"/>
          <a:chOff x="0" y="0"/>
          <a:chExt cx="0" cy="0"/>
        </a:xfrm>
      </p:grpSpPr>
      <p:sp>
        <p:nvSpPr>
          <p:cNvPr id="744" name="Google Shape;744;p78"/>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Passing LiveData through layers</a:t>
            </a:r>
            <a:endParaRPr/>
          </a:p>
          <a:p>
            <a:pPr indent="0" lvl="0" marL="0" rtl="0" algn="l">
              <a:spcBef>
                <a:spcPts val="0"/>
              </a:spcBef>
              <a:spcAft>
                <a:spcPts val="0"/>
              </a:spcAft>
              <a:buNone/>
            </a:pPr>
            <a:r>
              <a:t/>
            </a:r>
            <a:endParaRPr/>
          </a:p>
        </p:txBody>
      </p:sp>
      <p:sp>
        <p:nvSpPr>
          <p:cNvPr id="745" name="Google Shape;745;p78"/>
          <p:cNvSpPr txBox="1"/>
          <p:nvPr>
            <p:ph idx="1" type="body"/>
          </p:nvPr>
        </p:nvSpPr>
        <p:spPr>
          <a:xfrm>
            <a:off x="311700" y="1226775"/>
            <a:ext cx="8319000" cy="3251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rPr>
              <a:t>When you pass live data through the layers of your app architecture, from a Room database to your UI, </a:t>
            </a:r>
            <a:r>
              <a:rPr lang="en">
                <a:solidFill>
                  <a:srgbClr val="000000"/>
                </a:solidFill>
              </a:rPr>
              <a:t>that data must be </a:t>
            </a:r>
            <a:r>
              <a:rPr lang="en">
                <a:solidFill>
                  <a:srgbClr val="000000"/>
                </a:solidFill>
                <a:latin typeface="Consolas"/>
                <a:ea typeface="Consolas"/>
                <a:cs typeface="Consolas"/>
                <a:sym typeface="Consolas"/>
              </a:rPr>
              <a:t>LiveData</a:t>
            </a:r>
            <a:r>
              <a:rPr lang="en">
                <a:solidFill>
                  <a:srgbClr val="000000"/>
                </a:solidFill>
              </a:rPr>
              <a:t> in all layers</a:t>
            </a:r>
            <a:r>
              <a:rPr lang="en">
                <a:solidFill>
                  <a:srgbClr val="000000"/>
                </a:solidFill>
              </a:rPr>
              <a:t>:</a:t>
            </a:r>
            <a:endParaRPr>
              <a:solidFill>
                <a:srgbClr val="000000"/>
              </a:solidFill>
            </a:endParaRPr>
          </a:p>
          <a:p>
            <a:pPr indent="-381000" lvl="0" marL="457200" rtl="0" algn="l">
              <a:spcBef>
                <a:spcPts val="0"/>
              </a:spcBef>
              <a:spcAft>
                <a:spcPts val="0"/>
              </a:spcAft>
              <a:buClr>
                <a:srgbClr val="000000"/>
              </a:buClr>
              <a:buSzPts val="2400"/>
              <a:buChar char="●"/>
            </a:pPr>
            <a:r>
              <a:rPr lang="en">
                <a:solidFill>
                  <a:srgbClr val="000000"/>
                </a:solidFill>
              </a:rPr>
              <a:t>DAO</a:t>
            </a:r>
            <a:endParaRPr>
              <a:solidFill>
                <a:srgbClr val="000000"/>
              </a:solidFill>
            </a:endParaRPr>
          </a:p>
          <a:p>
            <a:pPr indent="-381000" lvl="0" marL="457200" rtl="0" algn="l">
              <a:spcBef>
                <a:spcPts val="0"/>
              </a:spcBef>
              <a:spcAft>
                <a:spcPts val="0"/>
              </a:spcAft>
              <a:buClr>
                <a:srgbClr val="000000"/>
              </a:buClr>
              <a:buSzPts val="2400"/>
              <a:buFont typeface="Consolas"/>
              <a:buChar char="●"/>
            </a:pPr>
            <a:r>
              <a:rPr lang="en">
                <a:solidFill>
                  <a:srgbClr val="000000"/>
                </a:solidFill>
                <a:latin typeface="Consolas"/>
                <a:ea typeface="Consolas"/>
                <a:cs typeface="Consolas"/>
                <a:sym typeface="Consolas"/>
              </a:rPr>
              <a:t>ViewModel</a:t>
            </a:r>
            <a:endParaRPr>
              <a:solidFill>
                <a:srgbClr val="000000"/>
              </a:solidFill>
              <a:latin typeface="Consolas"/>
              <a:ea typeface="Consolas"/>
              <a:cs typeface="Consolas"/>
              <a:sym typeface="Consolas"/>
            </a:endParaRPr>
          </a:p>
          <a:p>
            <a:pPr indent="-381000" lvl="0" marL="457200" rtl="0" algn="l">
              <a:spcBef>
                <a:spcPts val="0"/>
              </a:spcBef>
              <a:spcAft>
                <a:spcPts val="0"/>
              </a:spcAft>
              <a:buClr>
                <a:srgbClr val="000000"/>
              </a:buClr>
              <a:buSzPts val="2400"/>
              <a:buChar char="●"/>
            </a:pPr>
            <a:r>
              <a:rPr lang="en">
                <a:solidFill>
                  <a:srgbClr val="000000"/>
                </a:solidFill>
              </a:rPr>
              <a:t>Repository</a:t>
            </a:r>
            <a:endParaRPr>
              <a:solidFill>
                <a:srgbClr val="000000"/>
              </a:solidFill>
            </a:endParaRPr>
          </a:p>
          <a:p>
            <a:pPr indent="0" lvl="0" marL="0" rtl="0" algn="l">
              <a:spcBef>
                <a:spcPts val="0"/>
              </a:spcBef>
              <a:spcAft>
                <a:spcPts val="0"/>
              </a:spcAft>
              <a:buNone/>
            </a:pPr>
            <a:r>
              <a:t/>
            </a:r>
            <a:endParaRPr>
              <a:solidFill>
                <a:srgbClr val="000000"/>
              </a:solidFill>
            </a:endParaRPr>
          </a:p>
          <a:p>
            <a:pPr indent="0" lvl="0" marL="0" rtl="0" algn="l">
              <a:spcBef>
                <a:spcPts val="0"/>
              </a:spcBef>
              <a:spcAft>
                <a:spcPts val="0"/>
              </a:spcAft>
              <a:buNone/>
            </a:pPr>
            <a:r>
              <a:t/>
            </a:r>
            <a:endParaRPr>
              <a:solidFill>
                <a:srgbClr val="000000"/>
              </a:solidFill>
            </a:endParaRPr>
          </a:p>
        </p:txBody>
      </p:sp>
      <p:sp>
        <p:nvSpPr>
          <p:cNvPr id="746" name="Google Shape;746;p78"/>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0" name="Shape 750"/>
        <p:cNvGrpSpPr/>
        <p:nvPr/>
      </p:nvGrpSpPr>
      <p:grpSpPr>
        <a:xfrm>
          <a:off x="0" y="0"/>
          <a:ext cx="0" cy="0"/>
          <a:chOff x="0" y="0"/>
          <a:chExt cx="0" cy="0"/>
        </a:xfrm>
      </p:grpSpPr>
      <p:sp>
        <p:nvSpPr>
          <p:cNvPr id="751" name="Google Shape;751;p79"/>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Passing LiveData through layers</a:t>
            </a:r>
            <a:endParaRPr/>
          </a:p>
          <a:p>
            <a:pPr indent="0" lvl="0" marL="0" rtl="0" algn="l">
              <a:spcBef>
                <a:spcPts val="0"/>
              </a:spcBef>
              <a:spcAft>
                <a:spcPts val="0"/>
              </a:spcAft>
              <a:buNone/>
            </a:pPr>
            <a:r>
              <a:t/>
            </a:r>
            <a:endParaRPr/>
          </a:p>
        </p:txBody>
      </p:sp>
      <p:sp>
        <p:nvSpPr>
          <p:cNvPr id="752" name="Google Shape;752;p79"/>
          <p:cNvSpPr txBox="1"/>
          <p:nvPr>
            <p:ph idx="1" type="body"/>
          </p:nvPr>
        </p:nvSpPr>
        <p:spPr>
          <a:xfrm>
            <a:off x="311700" y="940750"/>
            <a:ext cx="8319000" cy="36399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Clr>
                <a:srgbClr val="000000"/>
              </a:buClr>
              <a:buSzPts val="2000"/>
              <a:buChar char="●"/>
            </a:pPr>
            <a:r>
              <a:rPr lang="en" sz="2000">
                <a:solidFill>
                  <a:srgbClr val="000000"/>
                </a:solidFill>
              </a:rPr>
              <a:t>DAO:</a:t>
            </a:r>
            <a:endParaRPr sz="2000">
              <a:solidFill>
                <a:srgbClr val="000000"/>
              </a:solidFill>
            </a:endParaRPr>
          </a:p>
          <a:p>
            <a:pPr indent="457200" lvl="0" marL="1371600" rtl="0" algn="l">
              <a:spcBef>
                <a:spcPts val="0"/>
              </a:spcBef>
              <a:spcAft>
                <a:spcPts val="0"/>
              </a:spcAft>
              <a:buNone/>
            </a:pPr>
            <a:r>
              <a:rPr lang="en" sz="2000">
                <a:latin typeface="Consolas"/>
                <a:ea typeface="Consolas"/>
                <a:cs typeface="Consolas"/>
                <a:sym typeface="Consolas"/>
              </a:rPr>
              <a:t>@Query("SELECT * from word_table")</a:t>
            </a:r>
            <a:endParaRPr sz="2000">
              <a:latin typeface="Consolas"/>
              <a:ea typeface="Consolas"/>
              <a:cs typeface="Consolas"/>
              <a:sym typeface="Consolas"/>
            </a:endParaRPr>
          </a:p>
          <a:p>
            <a:pPr indent="457200" lvl="0" marL="1371600" rtl="0" algn="l">
              <a:spcBef>
                <a:spcPts val="0"/>
              </a:spcBef>
              <a:spcAft>
                <a:spcPts val="0"/>
              </a:spcAft>
              <a:buNone/>
            </a:pPr>
            <a:r>
              <a:rPr b="1" lang="en" sz="2000">
                <a:latin typeface="Consolas"/>
                <a:ea typeface="Consolas"/>
                <a:cs typeface="Consolas"/>
                <a:sym typeface="Consolas"/>
              </a:rPr>
              <a:t>LiveData</a:t>
            </a:r>
            <a:r>
              <a:rPr lang="en" sz="2000">
                <a:latin typeface="Consolas"/>
                <a:ea typeface="Consolas"/>
                <a:cs typeface="Consolas"/>
                <a:sym typeface="Consolas"/>
              </a:rPr>
              <a:t>&lt;List&lt;Word&gt;&gt; getAllWords();</a:t>
            </a:r>
            <a:endParaRPr sz="2000">
              <a:latin typeface="Consolas"/>
              <a:ea typeface="Consolas"/>
              <a:cs typeface="Consolas"/>
              <a:sym typeface="Consolas"/>
            </a:endParaRPr>
          </a:p>
          <a:p>
            <a:pPr indent="-355600" lvl="0" marL="457200" rtl="0" algn="l">
              <a:spcBef>
                <a:spcPts val="1000"/>
              </a:spcBef>
              <a:spcAft>
                <a:spcPts val="0"/>
              </a:spcAft>
              <a:buClr>
                <a:schemeClr val="dk1"/>
              </a:buClr>
              <a:buSzPts val="2000"/>
              <a:buChar char="●"/>
            </a:pPr>
            <a:r>
              <a:rPr lang="en" sz="2000">
                <a:solidFill>
                  <a:schemeClr val="dk1"/>
                </a:solidFill>
              </a:rPr>
              <a:t>Repository:</a:t>
            </a:r>
            <a:endParaRPr sz="2000">
              <a:solidFill>
                <a:schemeClr val="dk1"/>
              </a:solidFill>
            </a:endParaRPr>
          </a:p>
          <a:p>
            <a:pPr indent="457200" lvl="0" marL="1371600" rtl="0" algn="l">
              <a:spcBef>
                <a:spcPts val="0"/>
              </a:spcBef>
              <a:spcAft>
                <a:spcPts val="0"/>
              </a:spcAft>
              <a:buClr>
                <a:schemeClr val="dk1"/>
              </a:buClr>
              <a:buSzPts val="1100"/>
              <a:buFont typeface="Arial"/>
              <a:buNone/>
            </a:pPr>
            <a:r>
              <a:rPr b="1" lang="en" sz="2000">
                <a:latin typeface="Consolas"/>
                <a:ea typeface="Consolas"/>
                <a:cs typeface="Consolas"/>
                <a:sym typeface="Consolas"/>
              </a:rPr>
              <a:t>LiveData</a:t>
            </a:r>
            <a:r>
              <a:rPr lang="en" sz="2000">
                <a:latin typeface="Consolas"/>
                <a:ea typeface="Consolas"/>
                <a:cs typeface="Consolas"/>
                <a:sym typeface="Consolas"/>
              </a:rPr>
              <a:t>&lt;List&lt;Word&gt;&gt; mAllWords =</a:t>
            </a:r>
            <a:br>
              <a:rPr lang="en" sz="2000">
                <a:latin typeface="Consolas"/>
                <a:ea typeface="Consolas"/>
                <a:cs typeface="Consolas"/>
                <a:sym typeface="Consolas"/>
              </a:rPr>
            </a:br>
            <a:r>
              <a:rPr lang="en" sz="2000">
                <a:latin typeface="Consolas"/>
                <a:ea typeface="Consolas"/>
                <a:cs typeface="Consolas"/>
                <a:sym typeface="Consolas"/>
              </a:rPr>
              <a:t>                     mWordDao.getAllWords();</a:t>
            </a:r>
            <a:endParaRPr sz="2000">
              <a:latin typeface="Consolas"/>
              <a:ea typeface="Consolas"/>
              <a:cs typeface="Consolas"/>
              <a:sym typeface="Consolas"/>
            </a:endParaRPr>
          </a:p>
          <a:p>
            <a:pPr indent="-355600" lvl="0" marL="457200" rtl="0" algn="l">
              <a:spcBef>
                <a:spcPts val="1000"/>
              </a:spcBef>
              <a:spcAft>
                <a:spcPts val="0"/>
              </a:spcAft>
              <a:buClr>
                <a:srgbClr val="000000"/>
              </a:buClr>
              <a:buSzPts val="2000"/>
              <a:buFont typeface="Consolas"/>
              <a:buChar char="●"/>
            </a:pPr>
            <a:r>
              <a:rPr lang="en" sz="2000">
                <a:solidFill>
                  <a:srgbClr val="000000"/>
                </a:solidFill>
                <a:latin typeface="Consolas"/>
                <a:ea typeface="Consolas"/>
                <a:cs typeface="Consolas"/>
                <a:sym typeface="Consolas"/>
              </a:rPr>
              <a:t>ViewModel:</a:t>
            </a:r>
            <a:endParaRPr sz="2000">
              <a:solidFill>
                <a:srgbClr val="000000"/>
              </a:solidFill>
              <a:latin typeface="Consolas"/>
              <a:ea typeface="Consolas"/>
              <a:cs typeface="Consolas"/>
              <a:sym typeface="Consolas"/>
            </a:endParaRPr>
          </a:p>
          <a:p>
            <a:pPr indent="457200" lvl="0" marL="1371600" rtl="0" algn="l">
              <a:spcBef>
                <a:spcPts val="0"/>
              </a:spcBef>
              <a:spcAft>
                <a:spcPts val="0"/>
              </a:spcAft>
              <a:buNone/>
            </a:pPr>
            <a:r>
              <a:rPr b="1" lang="en" sz="2000">
                <a:latin typeface="Consolas"/>
                <a:ea typeface="Consolas"/>
                <a:cs typeface="Consolas"/>
                <a:sym typeface="Consolas"/>
              </a:rPr>
              <a:t>LiveData</a:t>
            </a:r>
            <a:r>
              <a:rPr lang="en" sz="2000">
                <a:latin typeface="Consolas"/>
                <a:ea typeface="Consolas"/>
                <a:cs typeface="Consolas"/>
                <a:sym typeface="Consolas"/>
              </a:rPr>
              <a:t>&lt;List&lt;Word&gt;&gt; mAllWords =  </a:t>
            </a:r>
            <a:br>
              <a:rPr lang="en" sz="2000">
                <a:latin typeface="Consolas"/>
                <a:ea typeface="Consolas"/>
                <a:cs typeface="Consolas"/>
                <a:sym typeface="Consolas"/>
              </a:rPr>
            </a:br>
            <a:r>
              <a:rPr lang="en" sz="2000">
                <a:latin typeface="Consolas"/>
                <a:ea typeface="Consolas"/>
                <a:cs typeface="Consolas"/>
                <a:sym typeface="Consolas"/>
              </a:rPr>
              <a:t>                     mRepository.getAllWords();</a:t>
            </a:r>
            <a:endParaRPr sz="2000">
              <a:solidFill>
                <a:srgbClr val="000000"/>
              </a:solidFill>
              <a:latin typeface="Consolas"/>
              <a:ea typeface="Consolas"/>
              <a:cs typeface="Consolas"/>
              <a:sym typeface="Consolas"/>
            </a:endParaRPr>
          </a:p>
          <a:p>
            <a:pPr indent="0" lvl="0" marL="914400" rtl="0" algn="l">
              <a:spcBef>
                <a:spcPts val="0"/>
              </a:spcBef>
              <a:spcAft>
                <a:spcPts val="0"/>
              </a:spcAft>
              <a:buNone/>
            </a:pPr>
            <a:r>
              <a:t/>
            </a:r>
            <a:endParaRPr sz="2000">
              <a:solidFill>
                <a:srgbClr val="000000"/>
              </a:solidFill>
            </a:endParaRPr>
          </a:p>
        </p:txBody>
      </p:sp>
      <p:sp>
        <p:nvSpPr>
          <p:cNvPr id="753" name="Google Shape;753;p79"/>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7" name="Shape 757"/>
        <p:cNvGrpSpPr/>
        <p:nvPr/>
      </p:nvGrpSpPr>
      <p:grpSpPr>
        <a:xfrm>
          <a:off x="0" y="0"/>
          <a:ext cx="0" cy="0"/>
          <a:chOff x="0" y="0"/>
          <a:chExt cx="0" cy="0"/>
        </a:xfrm>
      </p:grpSpPr>
      <p:sp>
        <p:nvSpPr>
          <p:cNvPr id="758" name="Google Shape;758;p80"/>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Observing LiveData</a:t>
            </a:r>
            <a:endParaRPr/>
          </a:p>
          <a:p>
            <a:pPr indent="0" lvl="0" marL="0" rtl="0" algn="l">
              <a:spcBef>
                <a:spcPts val="0"/>
              </a:spcBef>
              <a:spcAft>
                <a:spcPts val="0"/>
              </a:spcAft>
              <a:buNone/>
            </a:pPr>
            <a:r>
              <a:t/>
            </a:r>
            <a:endParaRPr/>
          </a:p>
        </p:txBody>
      </p:sp>
      <p:sp>
        <p:nvSpPr>
          <p:cNvPr id="759" name="Google Shape;759;p80"/>
          <p:cNvSpPr txBox="1"/>
          <p:nvPr>
            <p:ph idx="1" type="body"/>
          </p:nvPr>
        </p:nvSpPr>
        <p:spPr>
          <a:xfrm>
            <a:off x="311700" y="1258725"/>
            <a:ext cx="8520600" cy="31512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a:t>Create the observer in </a:t>
            </a:r>
            <a:r>
              <a:rPr lang="en">
                <a:latin typeface="Consolas"/>
                <a:ea typeface="Consolas"/>
                <a:cs typeface="Consolas"/>
                <a:sym typeface="Consolas"/>
              </a:rPr>
              <a:t>onCreate()</a:t>
            </a:r>
            <a:r>
              <a:rPr lang="en"/>
              <a:t> in the </a:t>
            </a:r>
            <a:r>
              <a:rPr lang="en">
                <a:latin typeface="Consolas"/>
                <a:ea typeface="Consolas"/>
                <a:cs typeface="Consolas"/>
                <a:sym typeface="Consolas"/>
              </a:rPr>
              <a:t>Activity</a:t>
            </a:r>
            <a:endParaRPr>
              <a:latin typeface="Consolas"/>
              <a:ea typeface="Consolas"/>
              <a:cs typeface="Consolas"/>
              <a:sym typeface="Consolas"/>
            </a:endParaRPr>
          </a:p>
          <a:p>
            <a:pPr indent="-381000" lvl="0" marL="457200" rtl="0" algn="l">
              <a:spcBef>
                <a:spcPts val="0"/>
              </a:spcBef>
              <a:spcAft>
                <a:spcPts val="0"/>
              </a:spcAft>
              <a:buSzPts val="2400"/>
              <a:buChar char="●"/>
            </a:pPr>
            <a:r>
              <a:rPr lang="en"/>
              <a:t>Override </a:t>
            </a:r>
            <a:r>
              <a:rPr lang="en">
                <a:latin typeface="Consolas"/>
                <a:ea typeface="Consolas"/>
                <a:cs typeface="Consolas"/>
                <a:sym typeface="Consolas"/>
              </a:rPr>
              <a:t>onChanged()</a:t>
            </a:r>
            <a:r>
              <a:rPr lang="en"/>
              <a:t> in the observer to update the UI when the data changes</a:t>
            </a:r>
            <a:endParaRPr/>
          </a:p>
          <a:p>
            <a:pPr indent="0" lvl="0" marL="457200" rtl="0" algn="l">
              <a:lnSpc>
                <a:spcPct val="114000"/>
              </a:lnSpc>
              <a:spcBef>
                <a:spcPts val="2000"/>
              </a:spcBef>
              <a:spcAft>
                <a:spcPts val="0"/>
              </a:spcAft>
              <a:buNone/>
            </a:pPr>
            <a:r>
              <a:rPr lang="en"/>
              <a:t>When the LiveData changes, the observer is notified and its </a:t>
            </a:r>
            <a:r>
              <a:rPr lang="en">
                <a:latin typeface="Consolas"/>
                <a:ea typeface="Consolas"/>
                <a:cs typeface="Consolas"/>
                <a:sym typeface="Consolas"/>
              </a:rPr>
              <a:t>onChanged()</a:t>
            </a:r>
            <a:r>
              <a:rPr lang="en"/>
              <a:t> is executed</a:t>
            </a:r>
            <a:endParaRPr sz="1100">
              <a:solidFill>
                <a:srgbClr val="000000"/>
              </a:solidFill>
            </a:endParaRPr>
          </a:p>
          <a:p>
            <a:pPr indent="0" lvl="0" marL="0" rtl="0" algn="l">
              <a:lnSpc>
                <a:spcPct val="100000"/>
              </a:lnSpc>
              <a:spcBef>
                <a:spcPts val="0"/>
              </a:spcBef>
              <a:spcAft>
                <a:spcPts val="0"/>
              </a:spcAft>
              <a:buNone/>
            </a:pPr>
            <a:r>
              <a:t/>
            </a:r>
            <a:endParaRPr sz="1050">
              <a:solidFill>
                <a:schemeClr val="dk1"/>
              </a:solidFill>
              <a:highlight>
                <a:srgbClr val="FFFFFF"/>
              </a:highlight>
            </a:endParaRPr>
          </a:p>
        </p:txBody>
      </p:sp>
      <p:sp>
        <p:nvSpPr>
          <p:cNvPr id="760" name="Google Shape;760;p80"/>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4" name="Shape 764"/>
        <p:cNvGrpSpPr/>
        <p:nvPr/>
      </p:nvGrpSpPr>
      <p:grpSpPr>
        <a:xfrm>
          <a:off x="0" y="0"/>
          <a:ext cx="0" cy="0"/>
          <a:chOff x="0" y="0"/>
          <a:chExt cx="0" cy="0"/>
        </a:xfrm>
      </p:grpSpPr>
      <p:sp>
        <p:nvSpPr>
          <p:cNvPr id="765" name="Google Shape;765;p81"/>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Observing LiveData: example</a:t>
            </a:r>
            <a:endParaRPr/>
          </a:p>
          <a:p>
            <a:pPr indent="0" lvl="0" marL="0" rtl="0" algn="l">
              <a:spcBef>
                <a:spcPts val="0"/>
              </a:spcBef>
              <a:spcAft>
                <a:spcPts val="0"/>
              </a:spcAft>
              <a:buNone/>
            </a:pPr>
            <a:r>
              <a:t/>
            </a:r>
            <a:endParaRPr/>
          </a:p>
        </p:txBody>
      </p:sp>
      <p:sp>
        <p:nvSpPr>
          <p:cNvPr id="766" name="Google Shape;766;p81"/>
          <p:cNvSpPr txBox="1"/>
          <p:nvPr>
            <p:ph idx="1" type="body"/>
          </p:nvPr>
        </p:nvSpPr>
        <p:spPr>
          <a:xfrm>
            <a:off x="311700" y="984725"/>
            <a:ext cx="8520600" cy="3493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sz="18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2000">
                <a:solidFill>
                  <a:schemeClr val="dk1"/>
                </a:solidFill>
                <a:latin typeface="Consolas"/>
                <a:ea typeface="Consolas"/>
                <a:cs typeface="Consolas"/>
                <a:sym typeface="Consolas"/>
              </a:rPr>
              <a:t>final Observer&lt;String&gt; nameObserver = </a:t>
            </a:r>
            <a:endParaRPr sz="20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2000">
                <a:solidFill>
                  <a:schemeClr val="dk1"/>
                </a:solidFill>
                <a:latin typeface="Consolas"/>
                <a:ea typeface="Consolas"/>
                <a:cs typeface="Consolas"/>
                <a:sym typeface="Consolas"/>
              </a:rPr>
              <a:t>  new Observer&lt;String&gt;() {</a:t>
            </a:r>
            <a:endParaRPr sz="20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2000">
                <a:solidFill>
                  <a:schemeClr val="dk1"/>
                </a:solidFill>
                <a:latin typeface="Consolas"/>
                <a:ea typeface="Consolas"/>
                <a:cs typeface="Consolas"/>
                <a:sym typeface="Consolas"/>
              </a:rPr>
              <a:t>    @Override</a:t>
            </a:r>
            <a:endParaRPr sz="20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2000">
                <a:solidFill>
                  <a:schemeClr val="dk1"/>
                </a:solidFill>
                <a:latin typeface="Consolas"/>
                <a:ea typeface="Consolas"/>
                <a:cs typeface="Consolas"/>
                <a:sym typeface="Consolas"/>
              </a:rPr>
              <a:t>    </a:t>
            </a:r>
            <a:r>
              <a:rPr b="1" lang="en" sz="2000">
                <a:solidFill>
                  <a:schemeClr val="dk1"/>
                </a:solidFill>
                <a:latin typeface="Consolas"/>
                <a:ea typeface="Consolas"/>
                <a:cs typeface="Consolas"/>
                <a:sym typeface="Consolas"/>
              </a:rPr>
              <a:t>public void onChanged(@Nullable final String newName) {</a:t>
            </a:r>
            <a:endParaRPr b="1" sz="20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2000">
                <a:solidFill>
                  <a:schemeClr val="dk1"/>
                </a:solidFill>
                <a:latin typeface="Consolas"/>
                <a:ea typeface="Consolas"/>
                <a:cs typeface="Consolas"/>
                <a:sym typeface="Consolas"/>
              </a:rPr>
              <a:t>        // Update the UI, in this case, a TextView.</a:t>
            </a:r>
            <a:endParaRPr sz="20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2000">
                <a:solidFill>
                  <a:schemeClr val="dk1"/>
                </a:solidFill>
                <a:latin typeface="Consolas"/>
                <a:ea typeface="Consolas"/>
                <a:cs typeface="Consolas"/>
                <a:sym typeface="Consolas"/>
              </a:rPr>
              <a:t>        mNameTextView.setText(newName);</a:t>
            </a:r>
            <a:endParaRPr sz="20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2000">
                <a:solidFill>
                  <a:schemeClr val="dk1"/>
                </a:solidFill>
                <a:latin typeface="Consolas"/>
                <a:ea typeface="Consolas"/>
                <a:cs typeface="Consolas"/>
                <a:sym typeface="Consolas"/>
              </a:rPr>
              <a:t>    </a:t>
            </a:r>
            <a:r>
              <a:rPr b="1" lang="en" sz="2000">
                <a:solidFill>
                  <a:schemeClr val="dk1"/>
                </a:solidFill>
                <a:latin typeface="Consolas"/>
                <a:ea typeface="Consolas"/>
                <a:cs typeface="Consolas"/>
                <a:sym typeface="Consolas"/>
              </a:rPr>
              <a:t>}</a:t>
            </a:r>
            <a:endParaRPr b="1" sz="20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2000">
                <a:solidFill>
                  <a:schemeClr val="dk1"/>
                </a:solidFill>
                <a:latin typeface="Consolas"/>
                <a:ea typeface="Consolas"/>
                <a:cs typeface="Consolas"/>
                <a:sym typeface="Consolas"/>
              </a:rPr>
              <a:t>};</a:t>
            </a:r>
            <a:endParaRPr sz="20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t/>
            </a:r>
            <a:endParaRPr sz="2000">
              <a:solidFill>
                <a:schemeClr val="dk1"/>
              </a:solidFill>
              <a:latin typeface="Consolas"/>
              <a:ea typeface="Consolas"/>
              <a:cs typeface="Consolas"/>
              <a:sym typeface="Consolas"/>
            </a:endParaRPr>
          </a:p>
          <a:p>
            <a:pPr indent="0" lvl="0" marL="0" rtl="0" algn="l">
              <a:lnSpc>
                <a:spcPct val="100000"/>
              </a:lnSpc>
              <a:spcBef>
                <a:spcPts val="0"/>
              </a:spcBef>
              <a:spcAft>
                <a:spcPts val="0"/>
              </a:spcAft>
              <a:buNone/>
            </a:pPr>
            <a:r>
              <a:rPr lang="en" sz="2000">
                <a:solidFill>
                  <a:schemeClr val="dk1"/>
                </a:solidFill>
                <a:latin typeface="Consolas"/>
                <a:ea typeface="Consolas"/>
                <a:cs typeface="Consolas"/>
                <a:sym typeface="Consolas"/>
              </a:rPr>
              <a:t>mModel.getCurrentName().observe(this, nameObserver);</a:t>
            </a:r>
            <a:endParaRPr sz="2000">
              <a:solidFill>
                <a:schemeClr val="dk1"/>
              </a:solidFill>
              <a:latin typeface="Consolas"/>
              <a:ea typeface="Consolas"/>
              <a:cs typeface="Consolas"/>
              <a:sym typeface="Consolas"/>
            </a:endParaRPr>
          </a:p>
        </p:txBody>
      </p:sp>
      <p:sp>
        <p:nvSpPr>
          <p:cNvPr id="767" name="Google Shape;767;p81"/>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1" name="Shape 771"/>
        <p:cNvGrpSpPr/>
        <p:nvPr/>
      </p:nvGrpSpPr>
      <p:grpSpPr>
        <a:xfrm>
          <a:off x="0" y="0"/>
          <a:ext cx="0" cy="0"/>
          <a:chOff x="0" y="0"/>
          <a:chExt cx="0" cy="0"/>
        </a:xfrm>
      </p:grpSpPr>
      <p:sp>
        <p:nvSpPr>
          <p:cNvPr id="772" name="Google Shape;772;p82"/>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No memory leaks</a:t>
            </a:r>
            <a:endParaRPr/>
          </a:p>
          <a:p>
            <a:pPr indent="0" lvl="0" marL="0" rtl="0" algn="l">
              <a:spcBef>
                <a:spcPts val="0"/>
              </a:spcBef>
              <a:spcAft>
                <a:spcPts val="0"/>
              </a:spcAft>
              <a:buNone/>
            </a:pPr>
            <a:r>
              <a:t/>
            </a:r>
            <a:endParaRPr/>
          </a:p>
        </p:txBody>
      </p:sp>
      <p:sp>
        <p:nvSpPr>
          <p:cNvPr id="773" name="Google Shape;773;p82"/>
          <p:cNvSpPr txBox="1"/>
          <p:nvPr>
            <p:ph idx="1" type="body"/>
          </p:nvPr>
        </p:nvSpPr>
        <p:spPr>
          <a:xfrm>
            <a:off x="311700" y="1030125"/>
            <a:ext cx="8520600" cy="344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381000" lvl="0" marL="457200" rtl="0" algn="l">
              <a:spcBef>
                <a:spcPts val="0"/>
              </a:spcBef>
              <a:spcAft>
                <a:spcPts val="0"/>
              </a:spcAft>
              <a:buClr>
                <a:srgbClr val="000000"/>
              </a:buClr>
              <a:buSzPts val="2400"/>
              <a:buChar char="●"/>
            </a:pPr>
            <a:r>
              <a:rPr lang="en">
                <a:solidFill>
                  <a:srgbClr val="000000"/>
                </a:solidFill>
              </a:rPr>
              <a:t>Observers are bound to </a:t>
            </a:r>
            <a:r>
              <a:rPr lang="en" u="sng">
                <a:solidFill>
                  <a:schemeClr val="hlink"/>
                </a:solidFill>
                <a:latin typeface="Consolas"/>
                <a:ea typeface="Consolas"/>
                <a:cs typeface="Consolas"/>
                <a:sym typeface="Consolas"/>
                <a:hlinkClick r:id="rId3"/>
              </a:rPr>
              <a:t>Lifecycle</a:t>
            </a:r>
            <a:r>
              <a:rPr lang="en">
                <a:solidFill>
                  <a:srgbClr val="000000"/>
                </a:solidFill>
              </a:rPr>
              <a:t> objects</a:t>
            </a:r>
            <a:br>
              <a:rPr lang="en">
                <a:solidFill>
                  <a:srgbClr val="000000"/>
                </a:solidFill>
              </a:rPr>
            </a:br>
            <a:r>
              <a:rPr lang="en"/>
              <a:t>which are objects that have an Android Lifecycle</a:t>
            </a:r>
            <a:endParaRPr>
              <a:solidFill>
                <a:srgbClr val="000000"/>
              </a:solidFill>
            </a:endParaRPr>
          </a:p>
          <a:p>
            <a:pPr indent="-381000" lvl="0" marL="457200" rtl="0" algn="l">
              <a:spcBef>
                <a:spcPts val="1000"/>
              </a:spcBef>
              <a:spcAft>
                <a:spcPts val="1000"/>
              </a:spcAft>
              <a:buClr>
                <a:srgbClr val="000000"/>
              </a:buClr>
              <a:buSzPts val="2400"/>
              <a:buChar char="●"/>
            </a:pPr>
            <a:r>
              <a:rPr lang="en">
                <a:solidFill>
                  <a:srgbClr val="000000"/>
                </a:solidFill>
              </a:rPr>
              <a:t>Observers clean up after themselves when their associated lifecycle is destroyed</a:t>
            </a:r>
            <a:endParaRPr i="1" sz="1050">
              <a:solidFill>
                <a:srgbClr val="000000"/>
              </a:solidFill>
              <a:highlight>
                <a:srgbClr val="FFFFFF"/>
              </a:highlight>
            </a:endParaRPr>
          </a:p>
        </p:txBody>
      </p:sp>
      <p:sp>
        <p:nvSpPr>
          <p:cNvPr id="774" name="Google Shape;774;p82"/>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4" name="Shape 124"/>
        <p:cNvGrpSpPr/>
        <p:nvPr/>
      </p:nvGrpSpPr>
      <p:grpSpPr>
        <a:xfrm>
          <a:off x="0" y="0"/>
          <a:ext cx="0" cy="0"/>
          <a:chOff x="0" y="0"/>
          <a:chExt cx="0" cy="0"/>
        </a:xfrm>
      </p:grpSpPr>
      <p:sp>
        <p:nvSpPr>
          <p:cNvPr id="125" name="Google Shape;125;p20"/>
          <p:cNvSpPr txBox="1"/>
          <p:nvPr>
            <p:ph idx="2" type="body"/>
          </p:nvPr>
        </p:nvSpPr>
        <p:spPr>
          <a:xfrm>
            <a:off x="4883925" y="2398575"/>
            <a:ext cx="3999900" cy="68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3"/>
              </a:rPr>
              <a:t>developer.android.com/arch</a:t>
            </a:r>
            <a:endParaRPr/>
          </a:p>
        </p:txBody>
      </p:sp>
      <p:sp>
        <p:nvSpPr>
          <p:cNvPr id="126" name="Google Shape;126;p20"/>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27" name="Google Shape;127;p20"/>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Guide to app architecture</a:t>
            </a:r>
            <a:endParaRPr/>
          </a:p>
        </p:txBody>
      </p:sp>
      <p:pic>
        <p:nvPicPr>
          <p:cNvPr id="128" name="Google Shape;128;p20"/>
          <p:cNvPicPr preferRelativeResize="0"/>
          <p:nvPr/>
        </p:nvPicPr>
        <p:blipFill>
          <a:blip r:embed="rId4">
            <a:alphaModFix/>
          </a:blip>
          <a:stretch>
            <a:fillRect/>
          </a:stretch>
        </p:blipFill>
        <p:spPr>
          <a:xfrm>
            <a:off x="152400" y="1104175"/>
            <a:ext cx="4731525" cy="3461634"/>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8" name="Shape 778"/>
        <p:cNvGrpSpPr/>
        <p:nvPr/>
      </p:nvGrpSpPr>
      <p:grpSpPr>
        <a:xfrm>
          <a:off x="0" y="0"/>
          <a:ext cx="0" cy="0"/>
          <a:chOff x="0" y="0"/>
          <a:chExt cx="0" cy="0"/>
        </a:xfrm>
      </p:grpSpPr>
      <p:sp>
        <p:nvSpPr>
          <p:cNvPr id="779" name="Google Shape;779;p83"/>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LiveD</a:t>
            </a:r>
            <a:r>
              <a:rPr lang="en"/>
              <a:t>ata is always up to date</a:t>
            </a:r>
            <a:endParaRPr/>
          </a:p>
          <a:p>
            <a:pPr indent="0" lvl="0" marL="0" rtl="0" algn="l">
              <a:spcBef>
                <a:spcPts val="0"/>
              </a:spcBef>
              <a:spcAft>
                <a:spcPts val="0"/>
              </a:spcAft>
              <a:buNone/>
            </a:pPr>
            <a:r>
              <a:t/>
            </a:r>
            <a:endParaRPr/>
          </a:p>
        </p:txBody>
      </p:sp>
      <p:sp>
        <p:nvSpPr>
          <p:cNvPr id="780" name="Google Shape;780;p83"/>
          <p:cNvSpPr txBox="1"/>
          <p:nvPr>
            <p:ph idx="1" type="body"/>
          </p:nvPr>
        </p:nvSpPr>
        <p:spPr>
          <a:xfrm>
            <a:off x="3106350" y="1339325"/>
            <a:ext cx="5914800" cy="29826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Clr>
                <a:srgbClr val="000000"/>
              </a:buClr>
              <a:buSzPts val="2400"/>
              <a:buChar char="●"/>
            </a:pPr>
            <a:r>
              <a:rPr lang="en">
                <a:solidFill>
                  <a:srgbClr val="000000"/>
                </a:solidFill>
              </a:rPr>
              <a:t>If a </a:t>
            </a:r>
            <a:r>
              <a:rPr lang="en">
                <a:solidFill>
                  <a:srgbClr val="000000"/>
                </a:solidFill>
              </a:rPr>
              <a:t>lifecycle</a:t>
            </a:r>
            <a:r>
              <a:rPr lang="en">
                <a:solidFill>
                  <a:srgbClr val="000000"/>
                </a:solidFill>
              </a:rPr>
              <a:t> object becomes inactive, it gets the latest data when it becomes active again</a:t>
            </a:r>
            <a:endParaRPr>
              <a:solidFill>
                <a:srgbClr val="000000"/>
              </a:solidFill>
            </a:endParaRPr>
          </a:p>
          <a:p>
            <a:pPr indent="-381000" lvl="0" marL="457200" rtl="0" algn="l">
              <a:spcBef>
                <a:spcPts val="1000"/>
              </a:spcBef>
              <a:spcAft>
                <a:spcPts val="0"/>
              </a:spcAft>
              <a:buClr>
                <a:srgbClr val="000000"/>
              </a:buClr>
              <a:buSzPts val="2400"/>
              <a:buChar char="●"/>
            </a:pPr>
            <a:r>
              <a:rPr lang="en">
                <a:solidFill>
                  <a:srgbClr val="000000"/>
                </a:solidFill>
              </a:rPr>
              <a:t>Example: an activity in the background gets the latest data right after it returns to the foreground</a:t>
            </a:r>
            <a:endParaRPr>
              <a:solidFill>
                <a:srgbClr val="000000"/>
              </a:solidFill>
            </a:endParaRPr>
          </a:p>
          <a:p>
            <a:pPr indent="0" lvl="0" marL="0" rtl="0" algn="l">
              <a:spcBef>
                <a:spcPts val="1000"/>
              </a:spcBef>
              <a:spcAft>
                <a:spcPts val="0"/>
              </a:spcAft>
              <a:buNone/>
            </a:pPr>
            <a:r>
              <a:t/>
            </a:r>
            <a:endParaRPr>
              <a:solidFill>
                <a:srgbClr val="000000"/>
              </a:solidFill>
            </a:endParaRPr>
          </a:p>
          <a:p>
            <a:pPr indent="0" lvl="0" marL="0" rtl="0" algn="l">
              <a:spcBef>
                <a:spcPts val="0"/>
              </a:spcBef>
              <a:spcAft>
                <a:spcPts val="0"/>
              </a:spcAft>
              <a:buNone/>
            </a:pPr>
            <a:r>
              <a:t/>
            </a:r>
            <a:endParaRPr/>
          </a:p>
        </p:txBody>
      </p:sp>
      <p:sp>
        <p:nvSpPr>
          <p:cNvPr id="781" name="Google Shape;781;p83"/>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782" name="Google Shape;782;p83"/>
          <p:cNvPicPr preferRelativeResize="0"/>
          <p:nvPr/>
        </p:nvPicPr>
        <p:blipFill>
          <a:blip r:embed="rId3">
            <a:alphaModFix/>
          </a:blip>
          <a:stretch>
            <a:fillRect/>
          </a:stretch>
        </p:blipFill>
        <p:spPr>
          <a:xfrm>
            <a:off x="57775" y="1028100"/>
            <a:ext cx="1808450" cy="3215000"/>
          </a:xfrm>
          <a:prstGeom prst="rect">
            <a:avLst/>
          </a:prstGeom>
          <a:noFill/>
          <a:ln cap="flat" cmpd="sng" w="9525">
            <a:solidFill>
              <a:srgbClr val="999999"/>
            </a:solidFill>
            <a:prstDash val="solid"/>
            <a:round/>
            <a:headEnd len="sm" w="sm" type="none"/>
            <a:tailEnd len="sm" w="sm" type="none"/>
          </a:ln>
        </p:spPr>
      </p:pic>
      <p:pic>
        <p:nvPicPr>
          <p:cNvPr id="783" name="Google Shape;783;p83"/>
          <p:cNvPicPr preferRelativeResize="0"/>
          <p:nvPr/>
        </p:nvPicPr>
        <p:blipFill>
          <a:blip r:embed="rId4">
            <a:alphaModFix/>
          </a:blip>
          <a:stretch>
            <a:fillRect/>
          </a:stretch>
        </p:blipFill>
        <p:spPr>
          <a:xfrm>
            <a:off x="1114250" y="1339313"/>
            <a:ext cx="1808449" cy="3215064"/>
          </a:xfrm>
          <a:prstGeom prst="rect">
            <a:avLst/>
          </a:prstGeom>
          <a:noFill/>
          <a:ln cap="flat" cmpd="sng" w="9525">
            <a:solidFill>
              <a:srgbClr val="4A86E8"/>
            </a:solidFill>
            <a:prstDash val="solid"/>
            <a:round/>
            <a:headEnd len="sm" w="sm" type="none"/>
            <a:tailEnd len="sm" w="sm" type="none"/>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7" name="Shape 787"/>
        <p:cNvGrpSpPr/>
        <p:nvPr/>
      </p:nvGrpSpPr>
      <p:grpSpPr>
        <a:xfrm>
          <a:off x="0" y="0"/>
          <a:ext cx="0" cy="0"/>
          <a:chOff x="0" y="0"/>
          <a:chExt cx="0" cy="0"/>
        </a:xfrm>
      </p:grpSpPr>
      <p:sp>
        <p:nvSpPr>
          <p:cNvPr id="788" name="Google Shape;788;p84"/>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LiveData h</a:t>
            </a:r>
            <a:r>
              <a:rPr lang="en"/>
              <a:t>andles configuration changes</a:t>
            </a:r>
            <a:endParaRPr/>
          </a:p>
          <a:p>
            <a:pPr indent="0" lvl="0" marL="0" rtl="0" algn="l">
              <a:spcBef>
                <a:spcPts val="0"/>
              </a:spcBef>
              <a:spcAft>
                <a:spcPts val="0"/>
              </a:spcAft>
              <a:buNone/>
            </a:pPr>
            <a:r>
              <a:t/>
            </a:r>
            <a:endParaRPr/>
          </a:p>
        </p:txBody>
      </p:sp>
      <p:sp>
        <p:nvSpPr>
          <p:cNvPr id="789" name="Google Shape;789;p84"/>
          <p:cNvSpPr txBox="1"/>
          <p:nvPr>
            <p:ph idx="1" type="body"/>
          </p:nvPr>
        </p:nvSpPr>
        <p:spPr>
          <a:xfrm>
            <a:off x="2194700" y="1138700"/>
            <a:ext cx="3669000" cy="310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rPr>
              <a:t>If an activity or fragment is re-created due to a configuration change such as device rotation, the activity or fragment immediately receives the latest available data</a:t>
            </a:r>
            <a:endParaRPr>
              <a:solidFill>
                <a:srgbClr val="000000"/>
              </a:solidFill>
            </a:endParaRPr>
          </a:p>
          <a:p>
            <a:pPr indent="0" lvl="0" marL="0" rtl="0" algn="l">
              <a:spcBef>
                <a:spcPts val="0"/>
              </a:spcBef>
              <a:spcAft>
                <a:spcPts val="0"/>
              </a:spcAft>
              <a:buNone/>
            </a:pPr>
            <a:r>
              <a:t/>
            </a:r>
            <a:endParaRPr/>
          </a:p>
        </p:txBody>
      </p:sp>
      <p:sp>
        <p:nvSpPr>
          <p:cNvPr id="790" name="Google Shape;790;p84"/>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791" name="Google Shape;791;p84"/>
          <p:cNvPicPr preferRelativeResize="0"/>
          <p:nvPr/>
        </p:nvPicPr>
        <p:blipFill>
          <a:blip r:embed="rId3">
            <a:alphaModFix/>
          </a:blip>
          <a:stretch>
            <a:fillRect/>
          </a:stretch>
        </p:blipFill>
        <p:spPr>
          <a:xfrm>
            <a:off x="5978445" y="2093395"/>
            <a:ext cx="2853850" cy="1412275"/>
          </a:xfrm>
          <a:prstGeom prst="rect">
            <a:avLst/>
          </a:prstGeom>
          <a:noFill/>
          <a:ln>
            <a:noFill/>
          </a:ln>
        </p:spPr>
      </p:pic>
      <p:pic>
        <p:nvPicPr>
          <p:cNvPr id="792" name="Google Shape;792;p84"/>
          <p:cNvPicPr preferRelativeResize="0"/>
          <p:nvPr/>
        </p:nvPicPr>
        <p:blipFill>
          <a:blip r:embed="rId4">
            <a:alphaModFix/>
          </a:blip>
          <a:stretch>
            <a:fillRect/>
          </a:stretch>
        </p:blipFill>
        <p:spPr>
          <a:xfrm>
            <a:off x="311688" y="1138700"/>
            <a:ext cx="1628775" cy="2990850"/>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6" name="Shape 796"/>
        <p:cNvGrpSpPr/>
        <p:nvPr/>
      </p:nvGrpSpPr>
      <p:grpSpPr>
        <a:xfrm>
          <a:off x="0" y="0"/>
          <a:ext cx="0" cy="0"/>
          <a:chOff x="0" y="0"/>
          <a:chExt cx="0" cy="0"/>
        </a:xfrm>
      </p:grpSpPr>
      <p:sp>
        <p:nvSpPr>
          <p:cNvPr id="797" name="Google Shape;797;p85"/>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Share resources</a:t>
            </a:r>
            <a:endParaRPr/>
          </a:p>
          <a:p>
            <a:pPr indent="0" lvl="0" marL="0" rtl="0" algn="l">
              <a:spcBef>
                <a:spcPts val="0"/>
              </a:spcBef>
              <a:spcAft>
                <a:spcPts val="0"/>
              </a:spcAft>
              <a:buNone/>
            </a:pPr>
            <a:r>
              <a:t/>
            </a:r>
            <a:endParaRPr/>
          </a:p>
        </p:txBody>
      </p:sp>
      <p:sp>
        <p:nvSpPr>
          <p:cNvPr id="798" name="Google Shape;798;p85"/>
          <p:cNvSpPr txBox="1"/>
          <p:nvPr>
            <p:ph idx="1" type="body"/>
          </p:nvPr>
        </p:nvSpPr>
        <p:spPr>
          <a:xfrm>
            <a:off x="311700" y="1258725"/>
            <a:ext cx="8520600" cy="32856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Clr>
                <a:srgbClr val="000000"/>
              </a:buClr>
              <a:buSzPts val="2400"/>
              <a:buChar char="●"/>
            </a:pPr>
            <a:r>
              <a:rPr lang="en">
                <a:solidFill>
                  <a:srgbClr val="000000"/>
                </a:solidFill>
              </a:rPr>
              <a:t>You can extend a </a:t>
            </a:r>
            <a:r>
              <a:rPr lang="en">
                <a:solidFill>
                  <a:srgbClr val="000000"/>
                </a:solidFill>
                <a:latin typeface="Consolas"/>
                <a:ea typeface="Consolas"/>
                <a:cs typeface="Consolas"/>
                <a:sym typeface="Consolas"/>
              </a:rPr>
              <a:t>LiveData</a:t>
            </a:r>
            <a:r>
              <a:rPr lang="en">
                <a:solidFill>
                  <a:srgbClr val="000000"/>
                </a:solidFill>
              </a:rPr>
              <a:t> object using the </a:t>
            </a:r>
            <a:r>
              <a:rPr lang="en" u="sng">
                <a:solidFill>
                  <a:schemeClr val="hlink"/>
                </a:solidFill>
                <a:hlinkClick r:id="rId3"/>
              </a:rPr>
              <a:t>singleton</a:t>
            </a:r>
            <a:r>
              <a:rPr lang="en">
                <a:solidFill>
                  <a:srgbClr val="000000"/>
                </a:solidFill>
              </a:rPr>
              <a:t> pattern, for example for services or a database </a:t>
            </a:r>
            <a:endParaRPr>
              <a:solidFill>
                <a:srgbClr val="000000"/>
              </a:solidFill>
            </a:endParaRPr>
          </a:p>
          <a:p>
            <a:pPr indent="-381000" lvl="0" marL="457200" rtl="0" algn="l">
              <a:spcBef>
                <a:spcPts val="1000"/>
              </a:spcBef>
              <a:spcAft>
                <a:spcPts val="0"/>
              </a:spcAft>
              <a:buClr>
                <a:srgbClr val="000000"/>
              </a:buClr>
              <a:buSzPts val="2400"/>
              <a:buChar char="●"/>
            </a:pPr>
            <a:r>
              <a:rPr lang="en">
                <a:solidFill>
                  <a:srgbClr val="000000"/>
                </a:solidFill>
              </a:rPr>
              <a:t>The </a:t>
            </a:r>
            <a:r>
              <a:rPr lang="en">
                <a:solidFill>
                  <a:srgbClr val="000000"/>
                </a:solidFill>
                <a:latin typeface="Consolas"/>
                <a:ea typeface="Consolas"/>
                <a:cs typeface="Consolas"/>
                <a:sym typeface="Consolas"/>
              </a:rPr>
              <a:t>LiveData</a:t>
            </a:r>
            <a:r>
              <a:rPr lang="en">
                <a:solidFill>
                  <a:srgbClr val="000000"/>
                </a:solidFill>
              </a:rPr>
              <a:t> object connects to the system service once, and then any observer that needs the resource can just watch the </a:t>
            </a:r>
            <a:r>
              <a:rPr lang="en">
                <a:solidFill>
                  <a:srgbClr val="000000"/>
                </a:solidFill>
                <a:latin typeface="Consolas"/>
                <a:ea typeface="Consolas"/>
                <a:cs typeface="Consolas"/>
                <a:sym typeface="Consolas"/>
              </a:rPr>
              <a:t>LiveData</a:t>
            </a:r>
            <a:r>
              <a:rPr lang="en">
                <a:solidFill>
                  <a:srgbClr val="000000"/>
                </a:solidFill>
              </a:rPr>
              <a:t> object</a:t>
            </a:r>
            <a:endParaRPr>
              <a:solidFill>
                <a:srgbClr val="000000"/>
              </a:solidFill>
            </a:endParaRPr>
          </a:p>
          <a:p>
            <a:pPr indent="-381000" lvl="0" marL="457200" rtl="0" algn="l">
              <a:spcBef>
                <a:spcPts val="1000"/>
              </a:spcBef>
              <a:spcAft>
                <a:spcPts val="1000"/>
              </a:spcAft>
              <a:buClr>
                <a:srgbClr val="000000"/>
              </a:buClr>
              <a:buSzPts val="2400"/>
              <a:buChar char="●"/>
            </a:pPr>
            <a:r>
              <a:rPr lang="en">
                <a:solidFill>
                  <a:srgbClr val="000000"/>
                </a:solidFill>
              </a:rPr>
              <a:t>See </a:t>
            </a:r>
            <a:r>
              <a:rPr lang="en" u="sng">
                <a:solidFill>
                  <a:schemeClr val="hlink"/>
                </a:solidFill>
                <a:hlinkClick r:id="rId4"/>
              </a:rPr>
              <a:t>Extend </a:t>
            </a:r>
            <a:r>
              <a:rPr lang="en" u="sng">
                <a:solidFill>
                  <a:schemeClr val="hlink"/>
                </a:solidFill>
                <a:latin typeface="Consolas"/>
                <a:ea typeface="Consolas"/>
                <a:cs typeface="Consolas"/>
                <a:sym typeface="Consolas"/>
                <a:hlinkClick r:id="rId5"/>
              </a:rPr>
              <a:t>LiveData</a:t>
            </a:r>
            <a:endParaRPr>
              <a:latin typeface="Consolas"/>
              <a:ea typeface="Consolas"/>
              <a:cs typeface="Consolas"/>
              <a:sym typeface="Consolas"/>
            </a:endParaRPr>
          </a:p>
        </p:txBody>
      </p:sp>
      <p:sp>
        <p:nvSpPr>
          <p:cNvPr id="799" name="Google Shape;799;p85"/>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3" name="Shape 803"/>
        <p:cNvGrpSpPr/>
        <p:nvPr/>
      </p:nvGrpSpPr>
      <p:grpSpPr>
        <a:xfrm>
          <a:off x="0" y="0"/>
          <a:ext cx="0" cy="0"/>
          <a:chOff x="0" y="0"/>
          <a:chExt cx="0" cy="0"/>
        </a:xfrm>
      </p:grpSpPr>
      <p:sp>
        <p:nvSpPr>
          <p:cNvPr id="804" name="Google Shape;804;p86"/>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Lifecycle</a:t>
            </a:r>
            <a:endParaRPr/>
          </a:p>
        </p:txBody>
      </p:sp>
      <p:sp>
        <p:nvSpPr>
          <p:cNvPr id="805" name="Google Shape;805;p86"/>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0000"/>
              </a:solidFill>
            </a:endParaRPr>
          </a:p>
        </p:txBody>
      </p:sp>
      <p:sp>
        <p:nvSpPr>
          <p:cNvPr id="806" name="Google Shape;806;p86"/>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807" name="Google Shape;807;p86"/>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solidFill>
                <a:srgbClr val="000000"/>
              </a:solidFill>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1" name="Shape 811"/>
        <p:cNvGrpSpPr/>
        <p:nvPr/>
      </p:nvGrpSpPr>
      <p:grpSpPr>
        <a:xfrm>
          <a:off x="0" y="0"/>
          <a:ext cx="0" cy="0"/>
          <a:chOff x="0" y="0"/>
          <a:chExt cx="0" cy="0"/>
        </a:xfrm>
      </p:grpSpPr>
      <p:sp>
        <p:nvSpPr>
          <p:cNvPr id="812" name="Google Shape;812;p87"/>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Lifecycle-aware components</a:t>
            </a:r>
            <a:endParaRPr/>
          </a:p>
          <a:p>
            <a:pPr indent="0" lvl="0" marL="0" rtl="0" algn="l">
              <a:spcBef>
                <a:spcPts val="0"/>
              </a:spcBef>
              <a:spcAft>
                <a:spcPts val="0"/>
              </a:spcAft>
              <a:buNone/>
            </a:pPr>
            <a:r>
              <a:t/>
            </a:r>
            <a:endParaRPr/>
          </a:p>
        </p:txBody>
      </p:sp>
      <p:sp>
        <p:nvSpPr>
          <p:cNvPr id="813" name="Google Shape;813;p87"/>
          <p:cNvSpPr txBox="1"/>
          <p:nvPr>
            <p:ph idx="1" type="body"/>
          </p:nvPr>
        </p:nvSpPr>
        <p:spPr>
          <a:xfrm>
            <a:off x="776575" y="1384350"/>
            <a:ext cx="6854400" cy="29931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lang="en">
                <a:solidFill>
                  <a:srgbClr val="000000"/>
                </a:solidFill>
              </a:rPr>
              <a:t>Instead of managing lifecycle-dependent components in the activity's lifecycle methods, </a:t>
            </a:r>
            <a:r>
              <a:rPr lang="en">
                <a:solidFill>
                  <a:srgbClr val="000000"/>
                </a:solidFill>
                <a:latin typeface="Consolas"/>
                <a:ea typeface="Consolas"/>
                <a:cs typeface="Consolas"/>
                <a:sym typeface="Consolas"/>
              </a:rPr>
              <a:t>onStart()</a:t>
            </a:r>
            <a:r>
              <a:rPr lang="en">
                <a:solidFill>
                  <a:srgbClr val="000000"/>
                </a:solidFill>
              </a:rPr>
              <a:t>, </a:t>
            </a:r>
            <a:r>
              <a:rPr lang="en">
                <a:solidFill>
                  <a:srgbClr val="000000"/>
                </a:solidFill>
                <a:latin typeface="Consolas"/>
                <a:ea typeface="Consolas"/>
                <a:cs typeface="Consolas"/>
                <a:sym typeface="Consolas"/>
              </a:rPr>
              <a:t>onStop()</a:t>
            </a:r>
            <a:r>
              <a:rPr lang="en">
                <a:solidFill>
                  <a:srgbClr val="000000"/>
                </a:solidFill>
              </a:rPr>
              <a:t>, and so on, you can make any class react to lifecycle events</a:t>
            </a:r>
            <a:endParaRPr>
              <a:solidFill>
                <a:srgbClr val="000000"/>
              </a:solidFill>
            </a:endParaRPr>
          </a:p>
        </p:txBody>
      </p:sp>
      <p:sp>
        <p:nvSpPr>
          <p:cNvPr id="814" name="Google Shape;814;p87"/>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8" name="Shape 818"/>
        <p:cNvGrpSpPr/>
        <p:nvPr/>
      </p:nvGrpSpPr>
      <p:grpSpPr>
        <a:xfrm>
          <a:off x="0" y="0"/>
          <a:ext cx="0" cy="0"/>
          <a:chOff x="0" y="0"/>
          <a:chExt cx="0" cy="0"/>
        </a:xfrm>
      </p:grpSpPr>
      <p:sp>
        <p:nvSpPr>
          <p:cNvPr id="819" name="Google Shape;819;p88"/>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Lifecycle-aware components</a:t>
            </a:r>
            <a:endParaRPr/>
          </a:p>
          <a:p>
            <a:pPr indent="0" lvl="0" marL="0" rtl="0" algn="l">
              <a:spcBef>
                <a:spcPts val="0"/>
              </a:spcBef>
              <a:spcAft>
                <a:spcPts val="0"/>
              </a:spcAft>
              <a:buNone/>
            </a:pPr>
            <a:r>
              <a:t/>
            </a:r>
            <a:endParaRPr/>
          </a:p>
        </p:txBody>
      </p:sp>
      <p:sp>
        <p:nvSpPr>
          <p:cNvPr id="820" name="Google Shape;820;p88"/>
          <p:cNvSpPr txBox="1"/>
          <p:nvPr>
            <p:ph idx="1" type="body"/>
          </p:nvPr>
        </p:nvSpPr>
        <p:spPr>
          <a:xfrm>
            <a:off x="311700" y="1316825"/>
            <a:ext cx="7825500" cy="31617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Clr>
                <a:srgbClr val="000000"/>
              </a:buClr>
              <a:buSzPts val="2400"/>
              <a:buChar char="●"/>
            </a:pPr>
            <a:r>
              <a:rPr lang="en">
                <a:solidFill>
                  <a:srgbClr val="000000"/>
                </a:solidFill>
              </a:rPr>
              <a:t>Lifecycle-aware components perform actions in response to a change in the lifecycle status of another component</a:t>
            </a:r>
            <a:endParaRPr>
              <a:solidFill>
                <a:srgbClr val="000000"/>
              </a:solidFill>
            </a:endParaRPr>
          </a:p>
          <a:p>
            <a:pPr indent="-381000" lvl="0" marL="457200" rtl="0" algn="l">
              <a:spcBef>
                <a:spcPts val="1000"/>
              </a:spcBef>
              <a:spcAft>
                <a:spcPts val="1000"/>
              </a:spcAft>
              <a:buClr>
                <a:srgbClr val="000000"/>
              </a:buClr>
              <a:buSzPts val="2400"/>
              <a:buChar char="●"/>
            </a:pPr>
            <a:r>
              <a:rPr lang="en">
                <a:solidFill>
                  <a:srgbClr val="000000"/>
                </a:solidFill>
              </a:rPr>
              <a:t>For example, a listener could start and stop itself in response to an activity starting and stopping</a:t>
            </a:r>
            <a:endParaRPr>
              <a:solidFill>
                <a:srgbClr val="000000"/>
              </a:solidFill>
            </a:endParaRPr>
          </a:p>
        </p:txBody>
      </p:sp>
      <p:sp>
        <p:nvSpPr>
          <p:cNvPr id="821" name="Google Shape;821;p88"/>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5" name="Shape 825"/>
        <p:cNvGrpSpPr/>
        <p:nvPr/>
      </p:nvGrpSpPr>
      <p:grpSpPr>
        <a:xfrm>
          <a:off x="0" y="0"/>
          <a:ext cx="0" cy="0"/>
          <a:chOff x="0" y="0"/>
          <a:chExt cx="0" cy="0"/>
        </a:xfrm>
      </p:grpSpPr>
      <p:sp>
        <p:nvSpPr>
          <p:cNvPr id="826" name="Google Shape;826;p89"/>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Use cases</a:t>
            </a:r>
            <a:endParaRPr/>
          </a:p>
          <a:p>
            <a:pPr indent="0" lvl="0" marL="0" rtl="0" algn="l">
              <a:spcBef>
                <a:spcPts val="0"/>
              </a:spcBef>
              <a:spcAft>
                <a:spcPts val="0"/>
              </a:spcAft>
              <a:buNone/>
            </a:pPr>
            <a:r>
              <a:t/>
            </a:r>
            <a:endParaRPr/>
          </a:p>
        </p:txBody>
      </p:sp>
      <p:sp>
        <p:nvSpPr>
          <p:cNvPr id="827" name="Google Shape;827;p89"/>
          <p:cNvSpPr txBox="1"/>
          <p:nvPr>
            <p:ph idx="1" type="body"/>
          </p:nvPr>
        </p:nvSpPr>
        <p:spPr>
          <a:xfrm>
            <a:off x="311700" y="1030125"/>
            <a:ext cx="8520600" cy="344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050">
              <a:solidFill>
                <a:schemeClr val="dk1"/>
              </a:solidFill>
            </a:endParaRPr>
          </a:p>
          <a:p>
            <a:pPr indent="-381000" lvl="0" marL="457200" rtl="0" algn="l">
              <a:spcBef>
                <a:spcPts val="900"/>
              </a:spcBef>
              <a:spcAft>
                <a:spcPts val="0"/>
              </a:spcAft>
              <a:buClr>
                <a:srgbClr val="000000"/>
              </a:buClr>
              <a:buSzPts val="2400"/>
              <a:buChar char="●"/>
            </a:pPr>
            <a:r>
              <a:rPr lang="en">
                <a:solidFill>
                  <a:srgbClr val="000000"/>
                </a:solidFill>
              </a:rPr>
              <a:t>Switch between coarse and fine-grained location updates depending on app visibility</a:t>
            </a:r>
            <a:endParaRPr>
              <a:solidFill>
                <a:srgbClr val="000000"/>
              </a:solidFill>
            </a:endParaRPr>
          </a:p>
          <a:p>
            <a:pPr indent="-381000" lvl="0" marL="457200" rtl="0" algn="l">
              <a:spcBef>
                <a:spcPts val="0"/>
              </a:spcBef>
              <a:spcAft>
                <a:spcPts val="0"/>
              </a:spcAft>
              <a:buClr>
                <a:srgbClr val="000000"/>
              </a:buClr>
              <a:buSzPts val="2400"/>
              <a:buChar char="●"/>
            </a:pPr>
            <a:r>
              <a:rPr lang="en">
                <a:solidFill>
                  <a:srgbClr val="000000"/>
                </a:solidFill>
              </a:rPr>
              <a:t>Stop and start video buffering</a:t>
            </a:r>
            <a:endParaRPr>
              <a:solidFill>
                <a:srgbClr val="000000"/>
              </a:solidFill>
            </a:endParaRPr>
          </a:p>
          <a:p>
            <a:pPr indent="-381000" lvl="0" marL="457200" rtl="0" algn="l">
              <a:spcBef>
                <a:spcPts val="0"/>
              </a:spcBef>
              <a:spcAft>
                <a:spcPts val="0"/>
              </a:spcAft>
              <a:buClr>
                <a:srgbClr val="000000"/>
              </a:buClr>
              <a:buSzPts val="2400"/>
              <a:buChar char="●"/>
            </a:pPr>
            <a:r>
              <a:rPr lang="en">
                <a:solidFill>
                  <a:srgbClr val="000000"/>
                </a:solidFill>
              </a:rPr>
              <a:t>Stop network connectivity when app is in background</a:t>
            </a:r>
            <a:endParaRPr>
              <a:solidFill>
                <a:srgbClr val="000000"/>
              </a:solidFill>
            </a:endParaRPr>
          </a:p>
          <a:p>
            <a:pPr indent="-381000" lvl="0" marL="457200" rtl="0" algn="l">
              <a:spcBef>
                <a:spcPts val="0"/>
              </a:spcBef>
              <a:spcAft>
                <a:spcPts val="0"/>
              </a:spcAft>
              <a:buClr>
                <a:srgbClr val="000000"/>
              </a:buClr>
              <a:buSzPts val="2400"/>
              <a:buChar char="●"/>
            </a:pPr>
            <a:r>
              <a:rPr lang="en">
                <a:solidFill>
                  <a:srgbClr val="000000"/>
                </a:solidFill>
              </a:rPr>
              <a:t>Pause and resume animated drawables</a:t>
            </a:r>
            <a:endParaRPr sz="1050">
              <a:solidFill>
                <a:srgbClr val="000000"/>
              </a:solidFill>
            </a:endParaRPr>
          </a:p>
          <a:p>
            <a:pPr indent="0" lvl="0" marL="0" rtl="0" algn="l">
              <a:spcBef>
                <a:spcPts val="500"/>
              </a:spcBef>
              <a:spcAft>
                <a:spcPts val="200"/>
              </a:spcAft>
              <a:buNone/>
            </a:pPr>
            <a:r>
              <a:t/>
            </a:r>
            <a:endParaRPr sz="1200">
              <a:solidFill>
                <a:srgbClr val="000000"/>
              </a:solidFill>
              <a:highlight>
                <a:srgbClr val="FFFFFF"/>
              </a:highlight>
            </a:endParaRPr>
          </a:p>
        </p:txBody>
      </p:sp>
      <p:sp>
        <p:nvSpPr>
          <p:cNvPr id="828" name="Google Shape;828;p89"/>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2" name="Shape 832"/>
        <p:cNvGrpSpPr/>
        <p:nvPr/>
      </p:nvGrpSpPr>
      <p:grpSpPr>
        <a:xfrm>
          <a:off x="0" y="0"/>
          <a:ext cx="0" cy="0"/>
          <a:chOff x="0" y="0"/>
          <a:chExt cx="0" cy="0"/>
        </a:xfrm>
      </p:grpSpPr>
      <p:sp>
        <p:nvSpPr>
          <p:cNvPr id="833" name="Google Shape;833;p90"/>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Lifecycle library</a:t>
            </a:r>
            <a:endParaRPr/>
          </a:p>
          <a:p>
            <a:pPr indent="0" lvl="0" marL="0" rtl="0" algn="l">
              <a:spcBef>
                <a:spcPts val="0"/>
              </a:spcBef>
              <a:spcAft>
                <a:spcPts val="0"/>
              </a:spcAft>
              <a:buNone/>
            </a:pPr>
            <a:r>
              <a:t/>
            </a:r>
            <a:endParaRPr/>
          </a:p>
        </p:txBody>
      </p:sp>
      <p:sp>
        <p:nvSpPr>
          <p:cNvPr id="834" name="Google Shape;834;p90"/>
          <p:cNvSpPr txBox="1"/>
          <p:nvPr>
            <p:ph idx="1" type="body"/>
          </p:nvPr>
        </p:nvSpPr>
        <p:spPr>
          <a:xfrm>
            <a:off x="311700" y="1340200"/>
            <a:ext cx="8709600" cy="31383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Clr>
                <a:schemeClr val="dk1"/>
              </a:buClr>
              <a:buSzPts val="2400"/>
              <a:buChar char="●"/>
            </a:pPr>
            <a:r>
              <a:rPr lang="en">
                <a:solidFill>
                  <a:schemeClr val="dk1"/>
                </a:solidFill>
              </a:rPr>
              <a:t>Import the </a:t>
            </a:r>
            <a:r>
              <a:rPr lang="en" u="sng">
                <a:solidFill>
                  <a:schemeClr val="accent5"/>
                </a:solidFill>
                <a:latin typeface="Consolas"/>
                <a:ea typeface="Consolas"/>
                <a:cs typeface="Consolas"/>
                <a:sym typeface="Consolas"/>
                <a:hlinkClick r:id="rId3"/>
              </a:rPr>
              <a:t>android.arch.lifecycle</a:t>
            </a:r>
            <a:r>
              <a:rPr lang="en">
                <a:solidFill>
                  <a:schemeClr val="dk1"/>
                </a:solidFill>
              </a:rPr>
              <a:t> package</a:t>
            </a:r>
            <a:endParaRPr>
              <a:solidFill>
                <a:schemeClr val="dk1"/>
              </a:solidFill>
            </a:endParaRPr>
          </a:p>
          <a:p>
            <a:pPr indent="-381000" lvl="0" marL="457200" rtl="0" algn="l">
              <a:spcBef>
                <a:spcPts val="1000"/>
              </a:spcBef>
              <a:spcAft>
                <a:spcPts val="0"/>
              </a:spcAft>
              <a:buClr>
                <a:srgbClr val="000000"/>
              </a:buClr>
              <a:buSzPts val="2400"/>
              <a:buChar char="●"/>
            </a:pPr>
            <a:r>
              <a:rPr lang="en">
                <a:solidFill>
                  <a:srgbClr val="000000"/>
                </a:solidFill>
              </a:rPr>
              <a:t>Provides classes and interfaces that let you build lifecycle-aware components that automatically adjust their behavior based on lifecycle state of activity or fragment</a:t>
            </a:r>
            <a:endParaRPr>
              <a:solidFill>
                <a:srgbClr val="000000"/>
              </a:solidFill>
            </a:endParaRPr>
          </a:p>
          <a:p>
            <a:pPr indent="-381000" lvl="0" marL="457200" rtl="0" algn="l">
              <a:spcBef>
                <a:spcPts val="1000"/>
              </a:spcBef>
              <a:spcAft>
                <a:spcPts val="1000"/>
              </a:spcAft>
              <a:buClr>
                <a:srgbClr val="000000"/>
              </a:buClr>
              <a:buSzPts val="2400"/>
              <a:buChar char="●"/>
            </a:pPr>
            <a:r>
              <a:rPr lang="en">
                <a:solidFill>
                  <a:srgbClr val="000000"/>
                </a:solidFill>
              </a:rPr>
              <a:t>See </a:t>
            </a:r>
            <a:r>
              <a:rPr lang="en" u="sng">
                <a:solidFill>
                  <a:schemeClr val="hlink"/>
                </a:solidFill>
                <a:hlinkClick r:id="rId4"/>
              </a:rPr>
              <a:t>Handling Lifecycles with Lifecycle-Aware Components</a:t>
            </a:r>
            <a:endParaRPr sz="1050">
              <a:solidFill>
                <a:schemeClr val="dk1"/>
              </a:solidFill>
              <a:highlight>
                <a:srgbClr val="FFFFFF"/>
              </a:highlight>
            </a:endParaRPr>
          </a:p>
        </p:txBody>
      </p:sp>
      <p:sp>
        <p:nvSpPr>
          <p:cNvPr id="835" name="Google Shape;835;p90"/>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9" name="Shape 839"/>
        <p:cNvGrpSpPr/>
        <p:nvPr/>
      </p:nvGrpSpPr>
      <p:grpSpPr>
        <a:xfrm>
          <a:off x="0" y="0"/>
          <a:ext cx="0" cy="0"/>
          <a:chOff x="0" y="0"/>
          <a:chExt cx="0" cy="0"/>
        </a:xfrm>
      </p:grpSpPr>
      <p:sp>
        <p:nvSpPr>
          <p:cNvPr id="840" name="Google Shape;840;p91"/>
          <p:cNvSpPr txBox="1"/>
          <p:nvPr>
            <p:ph idx="1" type="body"/>
          </p:nvPr>
        </p:nvSpPr>
        <p:spPr>
          <a:xfrm>
            <a:off x="311700" y="1190300"/>
            <a:ext cx="8084400" cy="34164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u="sng">
                <a:solidFill>
                  <a:schemeClr val="hlink"/>
                </a:solidFill>
                <a:latin typeface="Consolas"/>
                <a:ea typeface="Consolas"/>
                <a:cs typeface="Consolas"/>
                <a:sym typeface="Consolas"/>
                <a:hlinkClick r:id="rId3"/>
              </a:rPr>
              <a:t>LifecycleObserver</a:t>
            </a:r>
            <a:r>
              <a:rPr lang="en"/>
              <a:t> </a:t>
            </a:r>
            <a:r>
              <a:rPr lang="en"/>
              <a:t>has an Android lifecycle. </a:t>
            </a:r>
            <a:endParaRPr/>
          </a:p>
          <a:p>
            <a:pPr indent="-381000" lvl="0" marL="457200" rtl="0" algn="l">
              <a:spcBef>
                <a:spcPts val="0"/>
              </a:spcBef>
              <a:spcAft>
                <a:spcPts val="0"/>
              </a:spcAft>
              <a:buSzPts val="2400"/>
              <a:buChar char="●"/>
            </a:pPr>
            <a:r>
              <a:rPr lang="en"/>
              <a:t>It does not have any methods, instead, uses </a:t>
            </a:r>
            <a:r>
              <a:rPr lang="en" u="sng">
                <a:solidFill>
                  <a:schemeClr val="hlink"/>
                </a:solidFill>
                <a:hlinkClick r:id="rId4"/>
              </a:rPr>
              <a:t>OnLifecycleEvent</a:t>
            </a:r>
            <a:r>
              <a:rPr lang="en"/>
              <a:t> annotated methods.</a:t>
            </a:r>
            <a:endParaRPr/>
          </a:p>
        </p:txBody>
      </p:sp>
      <p:sp>
        <p:nvSpPr>
          <p:cNvPr id="841" name="Google Shape;841;p91"/>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842" name="Google Shape;842;p91"/>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LifecycleObserver interface</a:t>
            </a:r>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6" name="Shape 846"/>
        <p:cNvGrpSpPr/>
        <p:nvPr/>
      </p:nvGrpSpPr>
      <p:grpSpPr>
        <a:xfrm>
          <a:off x="0" y="0"/>
          <a:ext cx="0" cy="0"/>
          <a:chOff x="0" y="0"/>
          <a:chExt cx="0" cy="0"/>
        </a:xfrm>
      </p:grpSpPr>
      <p:sp>
        <p:nvSpPr>
          <p:cNvPr id="847" name="Google Shape;847;p92"/>
          <p:cNvSpPr txBox="1"/>
          <p:nvPr>
            <p:ph idx="1" type="body"/>
          </p:nvPr>
        </p:nvSpPr>
        <p:spPr>
          <a:xfrm>
            <a:off x="311700" y="1035450"/>
            <a:ext cx="8709300" cy="3444900"/>
          </a:xfrm>
          <a:prstGeom prst="rect">
            <a:avLst/>
          </a:prstGeom>
          <a:solidFill>
            <a:srgbClr val="FFFFFF"/>
          </a:solidFill>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highlight>
                  <a:schemeClr val="lt1"/>
                </a:highlight>
                <a:latin typeface="Consolas"/>
                <a:ea typeface="Consolas"/>
                <a:cs typeface="Consolas"/>
                <a:sym typeface="Consolas"/>
              </a:rPr>
              <a:t>@OnLifecycleEvent</a:t>
            </a:r>
            <a:r>
              <a:rPr lang="en"/>
              <a:t> indicates life cycle methods</a:t>
            </a:r>
            <a:endParaRPr/>
          </a:p>
          <a:p>
            <a:pPr indent="0" lvl="0" marL="914400" rtl="0" algn="l">
              <a:lnSpc>
                <a:spcPct val="114000"/>
              </a:lnSpc>
              <a:spcBef>
                <a:spcPts val="2000"/>
              </a:spcBef>
              <a:spcAft>
                <a:spcPts val="0"/>
              </a:spcAft>
              <a:buClr>
                <a:schemeClr val="dk1"/>
              </a:buClr>
              <a:buSzPts val="1100"/>
              <a:buFont typeface="Arial"/>
              <a:buNone/>
            </a:pPr>
            <a:r>
              <a:rPr lang="en" sz="2000">
                <a:solidFill>
                  <a:schemeClr val="dk1"/>
                </a:solidFill>
                <a:highlight>
                  <a:schemeClr val="lt1"/>
                </a:highlight>
                <a:latin typeface="Consolas"/>
                <a:ea typeface="Consolas"/>
                <a:cs typeface="Consolas"/>
                <a:sym typeface="Consolas"/>
              </a:rPr>
              <a:t>@OnLifecycleEvent(Lifecycle.Event.</a:t>
            </a:r>
            <a:r>
              <a:rPr b="1" i="1" lang="en" sz="2000">
                <a:solidFill>
                  <a:schemeClr val="dk1"/>
                </a:solidFill>
                <a:highlight>
                  <a:schemeClr val="lt1"/>
                </a:highlight>
                <a:latin typeface="Consolas"/>
                <a:ea typeface="Consolas"/>
                <a:cs typeface="Consolas"/>
                <a:sym typeface="Consolas"/>
              </a:rPr>
              <a:t>ON_START</a:t>
            </a:r>
            <a:r>
              <a:rPr lang="en" sz="2000">
                <a:solidFill>
                  <a:schemeClr val="dk1"/>
                </a:solidFill>
                <a:highlight>
                  <a:schemeClr val="lt1"/>
                </a:highlight>
                <a:latin typeface="Consolas"/>
                <a:ea typeface="Consolas"/>
                <a:cs typeface="Consolas"/>
                <a:sym typeface="Consolas"/>
              </a:rPr>
              <a:t>)</a:t>
            </a:r>
            <a:endParaRPr sz="2000">
              <a:solidFill>
                <a:schemeClr val="dk1"/>
              </a:solidFill>
              <a:highlight>
                <a:schemeClr val="lt1"/>
              </a:highlight>
              <a:latin typeface="Consolas"/>
              <a:ea typeface="Consolas"/>
              <a:cs typeface="Consolas"/>
              <a:sym typeface="Consolas"/>
            </a:endParaRPr>
          </a:p>
          <a:p>
            <a:pPr indent="0" lvl="0" marL="914400" rtl="0" algn="l">
              <a:lnSpc>
                <a:spcPct val="100000"/>
              </a:lnSpc>
              <a:spcBef>
                <a:spcPts val="0"/>
              </a:spcBef>
              <a:spcAft>
                <a:spcPts val="0"/>
              </a:spcAft>
              <a:buNone/>
            </a:pPr>
            <a:r>
              <a:rPr b="1" lang="en" sz="2000">
                <a:solidFill>
                  <a:schemeClr val="dk1"/>
                </a:solidFill>
                <a:highlight>
                  <a:schemeClr val="lt1"/>
                </a:highlight>
                <a:latin typeface="Consolas"/>
                <a:ea typeface="Consolas"/>
                <a:cs typeface="Consolas"/>
                <a:sym typeface="Consolas"/>
              </a:rPr>
              <a:t>public void </a:t>
            </a:r>
            <a:r>
              <a:rPr lang="en" sz="2000">
                <a:solidFill>
                  <a:schemeClr val="dk1"/>
                </a:solidFill>
                <a:highlight>
                  <a:schemeClr val="lt1"/>
                </a:highlight>
                <a:latin typeface="Consolas"/>
                <a:ea typeface="Consolas"/>
                <a:cs typeface="Consolas"/>
                <a:sym typeface="Consolas"/>
              </a:rPr>
              <a:t>start() {...}</a:t>
            </a:r>
            <a:endParaRPr sz="2000">
              <a:solidFill>
                <a:schemeClr val="dk1"/>
              </a:solidFill>
              <a:highlight>
                <a:schemeClr val="lt1"/>
              </a:highlight>
              <a:latin typeface="Consolas"/>
              <a:ea typeface="Consolas"/>
              <a:cs typeface="Consolas"/>
              <a:sym typeface="Consolas"/>
            </a:endParaRPr>
          </a:p>
          <a:p>
            <a:pPr indent="0" lvl="0" marL="914400" rtl="0" algn="l">
              <a:lnSpc>
                <a:spcPct val="114000"/>
              </a:lnSpc>
              <a:spcBef>
                <a:spcPts val="2000"/>
              </a:spcBef>
              <a:spcAft>
                <a:spcPts val="0"/>
              </a:spcAft>
              <a:buNone/>
            </a:pPr>
            <a:r>
              <a:rPr lang="en" sz="2000">
                <a:solidFill>
                  <a:schemeClr val="dk1"/>
                </a:solidFill>
                <a:highlight>
                  <a:schemeClr val="lt1"/>
                </a:highlight>
                <a:latin typeface="Consolas"/>
                <a:ea typeface="Consolas"/>
                <a:cs typeface="Consolas"/>
                <a:sym typeface="Consolas"/>
              </a:rPr>
              <a:t>@OnLifecycleEvent(Lifecycle.Event.</a:t>
            </a:r>
            <a:r>
              <a:rPr b="1" i="1" lang="en" sz="2000">
                <a:solidFill>
                  <a:schemeClr val="dk1"/>
                </a:solidFill>
                <a:highlight>
                  <a:schemeClr val="lt1"/>
                </a:highlight>
                <a:latin typeface="Consolas"/>
                <a:ea typeface="Consolas"/>
                <a:cs typeface="Consolas"/>
                <a:sym typeface="Consolas"/>
              </a:rPr>
              <a:t>ON_STOP</a:t>
            </a:r>
            <a:r>
              <a:rPr lang="en" sz="2000">
                <a:solidFill>
                  <a:schemeClr val="dk1"/>
                </a:solidFill>
                <a:highlight>
                  <a:schemeClr val="lt1"/>
                </a:highlight>
                <a:latin typeface="Consolas"/>
                <a:ea typeface="Consolas"/>
                <a:cs typeface="Consolas"/>
                <a:sym typeface="Consolas"/>
              </a:rPr>
              <a:t>)</a:t>
            </a:r>
            <a:endParaRPr sz="2000">
              <a:solidFill>
                <a:schemeClr val="dk1"/>
              </a:solidFill>
              <a:highlight>
                <a:schemeClr val="lt1"/>
              </a:highlight>
              <a:latin typeface="Consolas"/>
              <a:ea typeface="Consolas"/>
              <a:cs typeface="Consolas"/>
              <a:sym typeface="Consolas"/>
            </a:endParaRPr>
          </a:p>
          <a:p>
            <a:pPr indent="0" lvl="0" marL="914400" rtl="0" algn="l">
              <a:lnSpc>
                <a:spcPct val="100000"/>
              </a:lnSpc>
              <a:spcBef>
                <a:spcPts val="0"/>
              </a:spcBef>
              <a:spcAft>
                <a:spcPts val="0"/>
              </a:spcAft>
              <a:buNone/>
            </a:pPr>
            <a:r>
              <a:rPr b="1" lang="en" sz="2000">
                <a:solidFill>
                  <a:schemeClr val="dk1"/>
                </a:solidFill>
                <a:highlight>
                  <a:schemeClr val="lt1"/>
                </a:highlight>
                <a:latin typeface="Consolas"/>
                <a:ea typeface="Consolas"/>
                <a:cs typeface="Consolas"/>
                <a:sym typeface="Consolas"/>
              </a:rPr>
              <a:t>public void </a:t>
            </a:r>
            <a:r>
              <a:rPr lang="en" sz="2000">
                <a:solidFill>
                  <a:schemeClr val="dk1"/>
                </a:solidFill>
                <a:highlight>
                  <a:schemeClr val="lt1"/>
                </a:highlight>
                <a:latin typeface="Consolas"/>
                <a:ea typeface="Consolas"/>
                <a:cs typeface="Consolas"/>
                <a:sym typeface="Consolas"/>
              </a:rPr>
              <a:t>start() {...</a:t>
            </a:r>
            <a:r>
              <a:rPr lang="en" sz="1800">
                <a:solidFill>
                  <a:schemeClr val="dk1"/>
                </a:solidFill>
                <a:highlight>
                  <a:schemeClr val="lt1"/>
                </a:highlight>
                <a:latin typeface="Consolas"/>
                <a:ea typeface="Consolas"/>
                <a:cs typeface="Consolas"/>
                <a:sym typeface="Consolas"/>
              </a:rPr>
              <a:t>}</a:t>
            </a:r>
            <a:endParaRPr sz="1800">
              <a:solidFill>
                <a:schemeClr val="dk1"/>
              </a:solidFill>
              <a:highlight>
                <a:schemeClr val="lt1"/>
              </a:highlight>
              <a:latin typeface="Consolas"/>
              <a:ea typeface="Consolas"/>
              <a:cs typeface="Consolas"/>
              <a:sym typeface="Consolas"/>
            </a:endParaRPr>
          </a:p>
          <a:p>
            <a:pPr indent="0" lvl="0" marL="0" rtl="0" algn="l">
              <a:spcBef>
                <a:spcPts val="0"/>
              </a:spcBef>
              <a:spcAft>
                <a:spcPts val="0"/>
              </a:spcAft>
              <a:buNone/>
            </a:pPr>
            <a:r>
              <a:t/>
            </a:r>
            <a:endParaRPr/>
          </a:p>
          <a:p>
            <a:pPr indent="0" lvl="0" marL="0" rtl="0" algn="l">
              <a:spcBef>
                <a:spcPts val="0"/>
              </a:spcBef>
              <a:spcAft>
                <a:spcPts val="0"/>
              </a:spcAft>
              <a:buNone/>
            </a:pPr>
            <a:r>
              <a:rPr lang="en"/>
              <a:t>See </a:t>
            </a:r>
            <a:r>
              <a:rPr lang="en" u="sng">
                <a:solidFill>
                  <a:schemeClr val="hlink"/>
                </a:solidFill>
                <a:hlinkClick r:id="rId3"/>
              </a:rPr>
              <a:t>Lifecycle.event reference</a:t>
            </a:r>
            <a:r>
              <a:rPr lang="en"/>
              <a:t> for more lifecycle events</a:t>
            </a:r>
            <a:endParaRPr sz="1800">
              <a:solidFill>
                <a:schemeClr val="dk1"/>
              </a:solidFill>
              <a:highlight>
                <a:schemeClr val="lt1"/>
              </a:highlight>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t/>
            </a:r>
            <a:endParaRPr sz="1800">
              <a:solidFill>
                <a:schemeClr val="dk1"/>
              </a:solidFill>
              <a:highlight>
                <a:schemeClr val="lt1"/>
              </a:highlight>
              <a:latin typeface="Consolas"/>
              <a:ea typeface="Consolas"/>
              <a:cs typeface="Consolas"/>
              <a:sym typeface="Consolas"/>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848" name="Google Shape;848;p92"/>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849" name="Google Shape;849;p92"/>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@OnLifecycleEvent</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2" name="Shape 132"/>
        <p:cNvGrpSpPr/>
        <p:nvPr/>
      </p:nvGrpSpPr>
      <p:grpSpPr>
        <a:xfrm>
          <a:off x="0" y="0"/>
          <a:ext cx="0" cy="0"/>
          <a:chOff x="0" y="0"/>
          <a:chExt cx="0" cy="0"/>
        </a:xfrm>
      </p:grpSpPr>
      <p:sp>
        <p:nvSpPr>
          <p:cNvPr id="133" name="Google Shape;133;p21"/>
          <p:cNvSpPr txBox="1"/>
          <p:nvPr>
            <p:ph idx="4294967295"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Overview</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134" name="Google Shape;134;p21"/>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35" name="Google Shape;135;p21"/>
          <p:cNvSpPr/>
          <p:nvPr/>
        </p:nvSpPr>
        <p:spPr>
          <a:xfrm>
            <a:off x="4125750" y="307075"/>
            <a:ext cx="1725000" cy="634200"/>
          </a:xfrm>
          <a:prstGeom prst="roundRect">
            <a:avLst>
              <a:gd fmla="val 16667" name="adj"/>
            </a:avLst>
          </a:prstGeom>
          <a:solidFill>
            <a:srgbClr val="34A853"/>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6F6F6"/>
                </a:solidFill>
              </a:rPr>
              <a:t>UI Controller</a:t>
            </a:r>
            <a:endParaRPr>
              <a:solidFill>
                <a:srgbClr val="F6F6F6"/>
              </a:solidFill>
            </a:endParaRPr>
          </a:p>
          <a:p>
            <a:pPr indent="0" lvl="0" marL="0" rtl="0" algn="ctr">
              <a:spcBef>
                <a:spcPts val="0"/>
              </a:spcBef>
              <a:spcAft>
                <a:spcPts val="0"/>
              </a:spcAft>
              <a:buNone/>
            </a:pPr>
            <a:r>
              <a:rPr lang="en">
                <a:solidFill>
                  <a:srgbClr val="F6F6F6"/>
                </a:solidFill>
              </a:rPr>
              <a:t>(activity/fragment)</a:t>
            </a:r>
            <a:endParaRPr>
              <a:solidFill>
                <a:srgbClr val="F6F6F6"/>
              </a:solidFill>
            </a:endParaRPr>
          </a:p>
        </p:txBody>
      </p:sp>
      <p:cxnSp>
        <p:nvCxnSpPr>
          <p:cNvPr id="136" name="Google Shape;136;p21"/>
          <p:cNvCxnSpPr>
            <a:stCxn id="135" idx="2"/>
            <a:endCxn id="137" idx="0"/>
          </p:cNvCxnSpPr>
          <p:nvPr/>
        </p:nvCxnSpPr>
        <p:spPr>
          <a:xfrm flipH="1">
            <a:off x="4953150" y="941275"/>
            <a:ext cx="35100" cy="369900"/>
          </a:xfrm>
          <a:prstGeom prst="straightConnector1">
            <a:avLst/>
          </a:prstGeom>
          <a:noFill/>
          <a:ln cap="flat" cmpd="sng" w="19050">
            <a:solidFill>
              <a:srgbClr val="515151"/>
            </a:solidFill>
            <a:prstDash val="solid"/>
            <a:round/>
            <a:headEnd len="med" w="med" type="none"/>
            <a:tailEnd len="med" w="med" type="triangle"/>
          </a:ln>
        </p:spPr>
      </p:cxnSp>
      <p:cxnSp>
        <p:nvCxnSpPr>
          <p:cNvPr id="138" name="Google Shape;138;p21"/>
          <p:cNvCxnSpPr>
            <a:stCxn id="139" idx="1"/>
            <a:endCxn id="135" idx="3"/>
          </p:cNvCxnSpPr>
          <p:nvPr/>
        </p:nvCxnSpPr>
        <p:spPr>
          <a:xfrm rot="10800000">
            <a:off x="5850800" y="624175"/>
            <a:ext cx="1191600" cy="23400"/>
          </a:xfrm>
          <a:prstGeom prst="straightConnector1">
            <a:avLst/>
          </a:prstGeom>
          <a:noFill/>
          <a:ln cap="flat" cmpd="sng" w="28575">
            <a:solidFill>
              <a:srgbClr val="515151"/>
            </a:solidFill>
            <a:prstDash val="solid"/>
            <a:round/>
            <a:headEnd len="med" w="med" type="none"/>
            <a:tailEnd len="med" w="med" type="triangle"/>
          </a:ln>
        </p:spPr>
      </p:cxnSp>
      <p:sp>
        <p:nvSpPr>
          <p:cNvPr id="139" name="Google Shape;139;p21"/>
          <p:cNvSpPr txBox="1"/>
          <p:nvPr/>
        </p:nvSpPr>
        <p:spPr>
          <a:xfrm>
            <a:off x="7042400" y="377275"/>
            <a:ext cx="1842000" cy="54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a:t>Displays data and forwards on UI events</a:t>
            </a:r>
            <a:endParaRPr/>
          </a:p>
        </p:txBody>
      </p:sp>
      <p:sp>
        <p:nvSpPr>
          <p:cNvPr id="140" name="Google Shape;140;p21"/>
          <p:cNvSpPr/>
          <p:nvPr/>
        </p:nvSpPr>
        <p:spPr>
          <a:xfrm>
            <a:off x="4060600" y="2315275"/>
            <a:ext cx="1776900" cy="541800"/>
          </a:xfrm>
          <a:prstGeom prst="roundRect">
            <a:avLst>
              <a:gd fmla="val 16667" name="adj"/>
            </a:avLst>
          </a:prstGeom>
          <a:solidFill>
            <a:srgbClr val="F4B400"/>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404040"/>
                </a:solidFill>
              </a:rPr>
              <a:t>Repository</a:t>
            </a:r>
            <a:endParaRPr>
              <a:solidFill>
                <a:srgbClr val="404040"/>
              </a:solidFill>
            </a:endParaRPr>
          </a:p>
        </p:txBody>
      </p:sp>
      <p:grpSp>
        <p:nvGrpSpPr>
          <p:cNvPr id="141" name="Google Shape;141;p21"/>
          <p:cNvGrpSpPr/>
          <p:nvPr/>
        </p:nvGrpSpPr>
        <p:grpSpPr>
          <a:xfrm>
            <a:off x="3893700" y="1311175"/>
            <a:ext cx="2118600" cy="634200"/>
            <a:chOff x="4276650" y="1579825"/>
            <a:chExt cx="2118600" cy="634200"/>
          </a:xfrm>
        </p:grpSpPr>
        <p:sp>
          <p:nvSpPr>
            <p:cNvPr id="137" name="Google Shape;137;p21"/>
            <p:cNvSpPr/>
            <p:nvPr/>
          </p:nvSpPr>
          <p:spPr>
            <a:xfrm>
              <a:off x="4276650" y="1579825"/>
              <a:ext cx="2118600" cy="634200"/>
            </a:xfrm>
            <a:prstGeom prst="roundRect">
              <a:avLst>
                <a:gd fmla="val 16667" name="adj"/>
              </a:avLst>
            </a:prstGeom>
            <a:solidFill>
              <a:srgbClr val="4285F4"/>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rPr lang="en">
                  <a:solidFill>
                    <a:srgbClr val="F6F6F6"/>
                  </a:solidFill>
                </a:rPr>
                <a:t>    </a:t>
              </a:r>
              <a:r>
                <a:rPr lang="en">
                  <a:solidFill>
                    <a:srgbClr val="F6F6F6"/>
                  </a:solidFill>
                </a:rPr>
                <a:t>ViewModel</a:t>
              </a:r>
              <a:endParaRPr>
                <a:solidFill>
                  <a:srgbClr val="F6F6F6"/>
                </a:solidFill>
              </a:endParaRPr>
            </a:p>
          </p:txBody>
        </p:sp>
        <p:grpSp>
          <p:nvGrpSpPr>
            <p:cNvPr id="142" name="Google Shape;142;p21"/>
            <p:cNvGrpSpPr/>
            <p:nvPr/>
          </p:nvGrpSpPr>
          <p:grpSpPr>
            <a:xfrm>
              <a:off x="4339250" y="1714488"/>
              <a:ext cx="1039025" cy="364875"/>
              <a:chOff x="4359275" y="1000188"/>
              <a:chExt cx="1039025" cy="364875"/>
            </a:xfrm>
          </p:grpSpPr>
          <p:sp>
            <p:nvSpPr>
              <p:cNvPr id="143" name="Google Shape;143;p21"/>
              <p:cNvSpPr/>
              <p:nvPr/>
            </p:nvSpPr>
            <p:spPr>
              <a:xfrm>
                <a:off x="4359275" y="1000188"/>
                <a:ext cx="854400" cy="240300"/>
              </a:xfrm>
              <a:prstGeom prst="roundRect">
                <a:avLst>
                  <a:gd fmla="val 16667" name="adj"/>
                </a:avLst>
              </a:prstGeom>
              <a:solidFill>
                <a:srgbClr val="77BDFF"/>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404040"/>
                    </a:solidFill>
                  </a:rPr>
                  <a:t>LiveData</a:t>
                </a:r>
                <a:endParaRPr sz="1200">
                  <a:solidFill>
                    <a:srgbClr val="404040"/>
                  </a:solidFill>
                </a:endParaRPr>
              </a:p>
            </p:txBody>
          </p:sp>
          <p:sp>
            <p:nvSpPr>
              <p:cNvPr id="144" name="Google Shape;144;p21"/>
              <p:cNvSpPr/>
              <p:nvPr/>
            </p:nvSpPr>
            <p:spPr>
              <a:xfrm>
                <a:off x="4444925" y="1059113"/>
                <a:ext cx="854400" cy="240300"/>
              </a:xfrm>
              <a:prstGeom prst="roundRect">
                <a:avLst>
                  <a:gd fmla="val 16667" name="adj"/>
                </a:avLst>
              </a:prstGeom>
              <a:solidFill>
                <a:srgbClr val="77BDFF"/>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404040"/>
                    </a:solidFill>
                  </a:rPr>
                  <a:t>LiveData</a:t>
                </a:r>
                <a:endParaRPr sz="1200">
                  <a:solidFill>
                    <a:srgbClr val="404040"/>
                  </a:solidFill>
                </a:endParaRPr>
              </a:p>
            </p:txBody>
          </p:sp>
          <p:sp>
            <p:nvSpPr>
              <p:cNvPr id="145" name="Google Shape;145;p21"/>
              <p:cNvSpPr/>
              <p:nvPr/>
            </p:nvSpPr>
            <p:spPr>
              <a:xfrm>
                <a:off x="4543900" y="1124763"/>
                <a:ext cx="854400" cy="240300"/>
              </a:xfrm>
              <a:prstGeom prst="roundRect">
                <a:avLst>
                  <a:gd fmla="val 16667" name="adj"/>
                </a:avLst>
              </a:prstGeom>
              <a:solidFill>
                <a:srgbClr val="77BDFF"/>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404040"/>
                    </a:solidFill>
                  </a:rPr>
                  <a:t>LiveData</a:t>
                </a:r>
                <a:endParaRPr sz="1200">
                  <a:solidFill>
                    <a:srgbClr val="404040"/>
                  </a:solidFill>
                </a:endParaRPr>
              </a:p>
            </p:txBody>
          </p:sp>
        </p:grpSp>
      </p:grpSp>
      <p:sp>
        <p:nvSpPr>
          <p:cNvPr id="146" name="Google Shape;146;p21"/>
          <p:cNvSpPr/>
          <p:nvPr/>
        </p:nvSpPr>
        <p:spPr>
          <a:xfrm>
            <a:off x="3229900" y="3226975"/>
            <a:ext cx="3429900" cy="1300200"/>
          </a:xfrm>
          <a:prstGeom prst="roundRect">
            <a:avLst>
              <a:gd fmla="val 16667" name="adj"/>
            </a:avLst>
          </a:prstGeom>
          <a:solidFill>
            <a:srgbClr val="EEEEEE"/>
          </a:solidFill>
          <a:ln cap="flat" cmpd="sng" w="28575">
            <a:solidFill>
              <a:srgbClr val="595959"/>
            </a:solidFill>
            <a:prstDash val="solid"/>
            <a:round/>
            <a:headEnd len="sm" w="sm" type="none"/>
            <a:tailEnd len="sm" w="sm" type="none"/>
          </a:ln>
        </p:spPr>
        <p:txBody>
          <a:bodyPr anchorCtr="0" anchor="t" bIns="91425" lIns="91425" spcFirstLastPara="1" rIns="91425" wrap="square" tIns="91425">
            <a:noAutofit/>
          </a:bodyPr>
          <a:lstStyle/>
          <a:p>
            <a:pPr indent="0" lvl="0" marL="1828800" rtl="0" algn="l">
              <a:spcBef>
                <a:spcPts val="0"/>
              </a:spcBef>
              <a:spcAft>
                <a:spcPts val="0"/>
              </a:spcAft>
              <a:buNone/>
            </a:pPr>
            <a:r>
              <a:rPr lang="en"/>
              <a:t>RoomDatabase</a:t>
            </a:r>
            <a:endParaRPr/>
          </a:p>
        </p:txBody>
      </p:sp>
      <p:sp>
        <p:nvSpPr>
          <p:cNvPr id="147" name="Google Shape;147;p21"/>
          <p:cNvSpPr/>
          <p:nvPr/>
        </p:nvSpPr>
        <p:spPr>
          <a:xfrm>
            <a:off x="3470725" y="3909175"/>
            <a:ext cx="812700" cy="541800"/>
          </a:xfrm>
          <a:prstGeom prst="flowChartMagneticDisk">
            <a:avLst/>
          </a:prstGeom>
          <a:solidFill>
            <a:srgbClr val="EEEEEE"/>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a:solidFill>
                  <a:srgbClr val="404040"/>
                </a:solidFill>
              </a:rPr>
              <a:t>SQLite</a:t>
            </a:r>
            <a:endParaRPr>
              <a:solidFill>
                <a:srgbClr val="404040"/>
              </a:solidFill>
            </a:endParaRPr>
          </a:p>
        </p:txBody>
      </p:sp>
      <p:sp>
        <p:nvSpPr>
          <p:cNvPr id="148" name="Google Shape;148;p21"/>
          <p:cNvSpPr/>
          <p:nvPr/>
        </p:nvSpPr>
        <p:spPr>
          <a:xfrm>
            <a:off x="4557350" y="3909775"/>
            <a:ext cx="1776900" cy="540600"/>
          </a:xfrm>
          <a:prstGeom prst="roundRect">
            <a:avLst>
              <a:gd fmla="val 16667" name="adj"/>
            </a:avLst>
          </a:prstGeom>
          <a:solidFill>
            <a:srgbClr val="A3A3A3"/>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6F6F6"/>
                </a:solidFill>
              </a:rPr>
              <a:t>DAO</a:t>
            </a:r>
            <a:endParaRPr>
              <a:solidFill>
                <a:srgbClr val="F6F6F6"/>
              </a:solidFill>
            </a:endParaRPr>
          </a:p>
        </p:txBody>
      </p:sp>
      <p:cxnSp>
        <p:nvCxnSpPr>
          <p:cNvPr id="149" name="Google Shape;149;p21"/>
          <p:cNvCxnSpPr>
            <a:stCxn id="137" idx="2"/>
            <a:endCxn id="140" idx="0"/>
          </p:cNvCxnSpPr>
          <p:nvPr/>
        </p:nvCxnSpPr>
        <p:spPr>
          <a:xfrm flipH="1">
            <a:off x="4949100" y="1945375"/>
            <a:ext cx="3900" cy="369900"/>
          </a:xfrm>
          <a:prstGeom prst="straightConnector1">
            <a:avLst/>
          </a:prstGeom>
          <a:noFill/>
          <a:ln cap="flat" cmpd="sng" w="19050">
            <a:solidFill>
              <a:srgbClr val="515151"/>
            </a:solidFill>
            <a:prstDash val="solid"/>
            <a:round/>
            <a:headEnd len="med" w="med" type="none"/>
            <a:tailEnd len="med" w="med" type="triangle"/>
          </a:ln>
        </p:spPr>
      </p:cxnSp>
      <p:cxnSp>
        <p:nvCxnSpPr>
          <p:cNvPr id="150" name="Google Shape;150;p21"/>
          <p:cNvCxnSpPr/>
          <p:nvPr/>
        </p:nvCxnSpPr>
        <p:spPr>
          <a:xfrm rot="10800000">
            <a:off x="6168450" y="1628275"/>
            <a:ext cx="861000" cy="0"/>
          </a:xfrm>
          <a:prstGeom prst="straightConnector1">
            <a:avLst/>
          </a:prstGeom>
          <a:noFill/>
          <a:ln cap="flat" cmpd="sng" w="28575">
            <a:solidFill>
              <a:srgbClr val="515151"/>
            </a:solidFill>
            <a:prstDash val="solid"/>
            <a:round/>
            <a:headEnd len="med" w="med" type="none"/>
            <a:tailEnd len="med" w="med" type="triangle"/>
          </a:ln>
        </p:spPr>
      </p:cxnSp>
      <p:sp>
        <p:nvSpPr>
          <p:cNvPr id="151" name="Google Shape;151;p21"/>
          <p:cNvSpPr txBox="1"/>
          <p:nvPr/>
        </p:nvSpPr>
        <p:spPr>
          <a:xfrm>
            <a:off x="7042400" y="1357975"/>
            <a:ext cx="1842000" cy="5406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1100"/>
              <a:buFont typeface="Arial"/>
              <a:buNone/>
            </a:pPr>
            <a:r>
              <a:rPr lang="en">
                <a:solidFill>
                  <a:srgbClr val="000000"/>
                </a:solidFill>
              </a:rPr>
              <a:t>Holds all the data needed for the UI</a:t>
            </a:r>
            <a:endParaRPr/>
          </a:p>
        </p:txBody>
      </p:sp>
      <p:sp>
        <p:nvSpPr>
          <p:cNvPr id="152" name="Google Shape;152;p21"/>
          <p:cNvSpPr txBox="1"/>
          <p:nvPr/>
        </p:nvSpPr>
        <p:spPr>
          <a:xfrm>
            <a:off x="7067550" y="2157425"/>
            <a:ext cx="1842000" cy="7395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1100"/>
              <a:buFont typeface="Arial"/>
              <a:buNone/>
            </a:pPr>
            <a:r>
              <a:rPr lang="en">
                <a:solidFill>
                  <a:srgbClr val="000000"/>
                </a:solidFill>
              </a:rPr>
              <a:t>Single source of truth for all app data</a:t>
            </a:r>
            <a:r>
              <a:rPr lang="en"/>
              <a:t>;</a:t>
            </a:r>
            <a:r>
              <a:rPr lang="en">
                <a:solidFill>
                  <a:srgbClr val="000000"/>
                </a:solidFill>
              </a:rPr>
              <a:t> clean API for UI to communicate with</a:t>
            </a:r>
            <a:endParaRPr/>
          </a:p>
        </p:txBody>
      </p:sp>
      <p:cxnSp>
        <p:nvCxnSpPr>
          <p:cNvPr id="153" name="Google Shape;153;p21"/>
          <p:cNvCxnSpPr/>
          <p:nvPr/>
        </p:nvCxnSpPr>
        <p:spPr>
          <a:xfrm rot="10800000">
            <a:off x="6032325" y="2427725"/>
            <a:ext cx="987600" cy="0"/>
          </a:xfrm>
          <a:prstGeom prst="straightConnector1">
            <a:avLst/>
          </a:prstGeom>
          <a:noFill/>
          <a:ln cap="flat" cmpd="sng" w="28575">
            <a:solidFill>
              <a:srgbClr val="515151"/>
            </a:solidFill>
            <a:prstDash val="solid"/>
            <a:round/>
            <a:headEnd len="med" w="med" type="none"/>
            <a:tailEnd len="med" w="med" type="triangle"/>
          </a:ln>
        </p:spPr>
      </p:cxnSp>
      <p:grpSp>
        <p:nvGrpSpPr>
          <p:cNvPr id="154" name="Google Shape;154;p21"/>
          <p:cNvGrpSpPr/>
          <p:nvPr/>
        </p:nvGrpSpPr>
        <p:grpSpPr>
          <a:xfrm>
            <a:off x="3357563" y="3415088"/>
            <a:ext cx="1039025" cy="364875"/>
            <a:chOff x="5273675" y="941275"/>
            <a:chExt cx="1039025" cy="364875"/>
          </a:xfrm>
        </p:grpSpPr>
        <p:sp>
          <p:nvSpPr>
            <p:cNvPr id="155" name="Google Shape;155;p21"/>
            <p:cNvSpPr/>
            <p:nvPr/>
          </p:nvSpPr>
          <p:spPr>
            <a:xfrm>
              <a:off x="5273675" y="941275"/>
              <a:ext cx="854400" cy="240300"/>
            </a:xfrm>
            <a:prstGeom prst="roundRect">
              <a:avLst>
                <a:gd fmla="val 16667" name="adj"/>
              </a:avLst>
            </a:prstGeom>
            <a:solidFill>
              <a:srgbClr val="A3A3A3"/>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404040"/>
                  </a:solidFill>
                </a:rPr>
                <a:t>LiveData</a:t>
              </a:r>
              <a:endParaRPr sz="1200">
                <a:solidFill>
                  <a:srgbClr val="404040"/>
                </a:solidFill>
              </a:endParaRPr>
            </a:p>
          </p:txBody>
        </p:sp>
        <p:sp>
          <p:nvSpPr>
            <p:cNvPr id="156" name="Google Shape;156;p21"/>
            <p:cNvSpPr/>
            <p:nvPr/>
          </p:nvSpPr>
          <p:spPr>
            <a:xfrm>
              <a:off x="5359325" y="1000200"/>
              <a:ext cx="854400" cy="240300"/>
            </a:xfrm>
            <a:prstGeom prst="roundRect">
              <a:avLst>
                <a:gd fmla="val 16667" name="adj"/>
              </a:avLst>
            </a:prstGeom>
            <a:solidFill>
              <a:srgbClr val="A3A3A3"/>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404040"/>
                  </a:solidFill>
                </a:rPr>
                <a:t>LiveData</a:t>
              </a:r>
              <a:endParaRPr sz="1200">
                <a:solidFill>
                  <a:srgbClr val="404040"/>
                </a:solidFill>
              </a:endParaRPr>
            </a:p>
          </p:txBody>
        </p:sp>
        <p:sp>
          <p:nvSpPr>
            <p:cNvPr id="157" name="Google Shape;157;p21"/>
            <p:cNvSpPr/>
            <p:nvPr/>
          </p:nvSpPr>
          <p:spPr>
            <a:xfrm>
              <a:off x="5458300" y="1065850"/>
              <a:ext cx="854400" cy="240300"/>
            </a:xfrm>
            <a:prstGeom prst="roundRect">
              <a:avLst>
                <a:gd fmla="val 16667" name="adj"/>
              </a:avLst>
            </a:prstGeom>
            <a:solidFill>
              <a:srgbClr val="A3A3A3"/>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a:solidFill>
                    <a:srgbClr val="F6F6F6"/>
                  </a:solidFill>
                </a:rPr>
                <a:t>Entity</a:t>
              </a:r>
              <a:endParaRPr>
                <a:solidFill>
                  <a:srgbClr val="404040"/>
                </a:solidFill>
              </a:endParaRPr>
            </a:p>
          </p:txBody>
        </p:sp>
      </p:grpSp>
      <p:cxnSp>
        <p:nvCxnSpPr>
          <p:cNvPr id="158" name="Google Shape;158;p21"/>
          <p:cNvCxnSpPr/>
          <p:nvPr/>
        </p:nvCxnSpPr>
        <p:spPr>
          <a:xfrm>
            <a:off x="4953000" y="2857075"/>
            <a:ext cx="0" cy="1036200"/>
          </a:xfrm>
          <a:prstGeom prst="straightConnector1">
            <a:avLst/>
          </a:prstGeom>
          <a:noFill/>
          <a:ln cap="flat" cmpd="sng" w="19050">
            <a:solidFill>
              <a:srgbClr val="515151"/>
            </a:solidFill>
            <a:prstDash val="solid"/>
            <a:round/>
            <a:headEnd len="med" w="med" type="none"/>
            <a:tailEnd len="med" w="med" type="triangle"/>
          </a:ln>
        </p:spPr>
      </p:cxnSp>
      <p:cxnSp>
        <p:nvCxnSpPr>
          <p:cNvPr id="159" name="Google Shape;159;p21"/>
          <p:cNvCxnSpPr/>
          <p:nvPr/>
        </p:nvCxnSpPr>
        <p:spPr>
          <a:xfrm rot="10800000">
            <a:off x="4293525" y="4103900"/>
            <a:ext cx="273900" cy="0"/>
          </a:xfrm>
          <a:prstGeom prst="straightConnector1">
            <a:avLst/>
          </a:prstGeom>
          <a:noFill/>
          <a:ln cap="flat" cmpd="sng" w="19050">
            <a:solidFill>
              <a:srgbClr val="515151"/>
            </a:solidFill>
            <a:prstDash val="solid"/>
            <a:round/>
            <a:headEnd len="med" w="med" type="none"/>
            <a:tailEnd len="med" w="med" type="triangle"/>
          </a:ln>
        </p:spPr>
      </p:cxnSp>
      <p:cxnSp>
        <p:nvCxnSpPr>
          <p:cNvPr id="160" name="Google Shape;160;p21"/>
          <p:cNvCxnSpPr/>
          <p:nvPr/>
        </p:nvCxnSpPr>
        <p:spPr>
          <a:xfrm rot="10800000">
            <a:off x="4293525" y="4256300"/>
            <a:ext cx="273900" cy="0"/>
          </a:xfrm>
          <a:prstGeom prst="straightConnector1">
            <a:avLst/>
          </a:prstGeom>
          <a:noFill/>
          <a:ln cap="flat" cmpd="sng" w="19050">
            <a:solidFill>
              <a:srgbClr val="515151"/>
            </a:solidFill>
            <a:prstDash val="solid"/>
            <a:round/>
            <a:headEnd len="med" w="med" type="triangle"/>
            <a:tailEnd len="med" w="med" type="none"/>
          </a:ln>
        </p:spPr>
      </p:cxnSp>
      <p:sp>
        <p:nvSpPr>
          <p:cNvPr id="161" name="Google Shape;161;p21"/>
          <p:cNvSpPr txBox="1"/>
          <p:nvPr/>
        </p:nvSpPr>
        <p:spPr>
          <a:xfrm>
            <a:off x="7067550" y="3485150"/>
            <a:ext cx="1842000" cy="5406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Clr>
                <a:srgbClr val="000000"/>
              </a:buClr>
              <a:buSzPts val="1100"/>
              <a:buFont typeface="Arial"/>
              <a:buNone/>
            </a:pPr>
            <a:r>
              <a:rPr lang="en">
                <a:solidFill>
                  <a:srgbClr val="000000"/>
                </a:solidFill>
              </a:rPr>
              <a:t>Manages local data SQLite data source, using objects</a:t>
            </a:r>
            <a:endParaRPr>
              <a:solidFill>
                <a:srgbClr val="000000"/>
              </a:solidFill>
            </a:endParaRPr>
          </a:p>
        </p:txBody>
      </p:sp>
      <p:cxnSp>
        <p:nvCxnSpPr>
          <p:cNvPr id="162" name="Google Shape;162;p21"/>
          <p:cNvCxnSpPr/>
          <p:nvPr/>
        </p:nvCxnSpPr>
        <p:spPr>
          <a:xfrm rot="10800000">
            <a:off x="6733950" y="3755450"/>
            <a:ext cx="333600" cy="0"/>
          </a:xfrm>
          <a:prstGeom prst="straightConnector1">
            <a:avLst/>
          </a:prstGeom>
          <a:noFill/>
          <a:ln cap="flat" cmpd="sng" w="28575">
            <a:solidFill>
              <a:srgbClr val="515151"/>
            </a:solidFill>
            <a:prstDash val="solid"/>
            <a:round/>
            <a:headEnd len="med" w="med" type="none"/>
            <a:tailEnd len="med" w="med" type="triangle"/>
          </a:ln>
        </p:spPr>
      </p:cxnSp>
      <p:cxnSp>
        <p:nvCxnSpPr>
          <p:cNvPr id="163" name="Google Shape;163;p21"/>
          <p:cNvCxnSpPr>
            <a:stCxn id="143" idx="1"/>
            <a:endCxn id="135" idx="1"/>
          </p:cNvCxnSpPr>
          <p:nvPr/>
        </p:nvCxnSpPr>
        <p:spPr>
          <a:xfrm flipH="1" rot="10800000">
            <a:off x="3956300" y="624288"/>
            <a:ext cx="169500" cy="941700"/>
          </a:xfrm>
          <a:prstGeom prst="curvedConnector3">
            <a:avLst>
              <a:gd fmla="val -140487" name="adj1"/>
            </a:avLst>
          </a:prstGeom>
          <a:noFill/>
          <a:ln cap="flat" cmpd="sng" w="28575">
            <a:solidFill>
              <a:srgbClr val="1155CC"/>
            </a:solidFill>
            <a:prstDash val="dot"/>
            <a:round/>
            <a:headEnd len="med" w="med" type="none"/>
            <a:tailEnd len="med" w="med" type="triangle"/>
          </a:ln>
        </p:spPr>
      </p:cxnSp>
      <p:cxnSp>
        <p:nvCxnSpPr>
          <p:cNvPr id="164" name="Google Shape;164;p21"/>
          <p:cNvCxnSpPr/>
          <p:nvPr/>
        </p:nvCxnSpPr>
        <p:spPr>
          <a:xfrm>
            <a:off x="3219200" y="1171350"/>
            <a:ext cx="482100" cy="0"/>
          </a:xfrm>
          <a:prstGeom prst="straightConnector1">
            <a:avLst/>
          </a:prstGeom>
          <a:noFill/>
          <a:ln cap="flat" cmpd="sng" w="28575">
            <a:solidFill>
              <a:srgbClr val="515151"/>
            </a:solidFill>
            <a:prstDash val="solid"/>
            <a:round/>
            <a:headEnd len="med" w="med" type="none"/>
            <a:tailEnd len="med" w="med" type="triangle"/>
          </a:ln>
        </p:spPr>
      </p:cxnSp>
      <p:sp>
        <p:nvSpPr>
          <p:cNvPr id="165" name="Google Shape;165;p21"/>
          <p:cNvSpPr txBox="1"/>
          <p:nvPr/>
        </p:nvSpPr>
        <p:spPr>
          <a:xfrm>
            <a:off x="1631250" y="1075375"/>
            <a:ext cx="1842000" cy="54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a:t>UI is notified of changes using observation</a:t>
            </a:r>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3" name="Shape 853"/>
        <p:cNvGrpSpPr/>
        <p:nvPr/>
      </p:nvGrpSpPr>
      <p:grpSpPr>
        <a:xfrm>
          <a:off x="0" y="0"/>
          <a:ext cx="0" cy="0"/>
          <a:chOff x="0" y="0"/>
          <a:chExt cx="0" cy="0"/>
        </a:xfrm>
      </p:grpSpPr>
      <p:sp>
        <p:nvSpPr>
          <p:cNvPr id="854" name="Google Shape;854;p93"/>
          <p:cNvSpPr txBox="1"/>
          <p:nvPr>
            <p:ph idx="1" type="body"/>
          </p:nvPr>
        </p:nvSpPr>
        <p:spPr>
          <a:xfrm>
            <a:off x="84025" y="1167800"/>
            <a:ext cx="3852600" cy="102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make </a:t>
            </a:r>
            <a:r>
              <a:rPr b="1" i="1" lang="en"/>
              <a:t>any class</a:t>
            </a:r>
            <a:r>
              <a:rPr lang="en"/>
              <a:t> react to lifecycle events</a:t>
            </a:r>
            <a:endParaRPr/>
          </a:p>
        </p:txBody>
      </p:sp>
      <p:sp>
        <p:nvSpPr>
          <p:cNvPr id="855" name="Google Shape;855;p93"/>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856" name="Google Shape;856;p93"/>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POJOs can be life cycle aware</a:t>
            </a:r>
            <a:endParaRPr/>
          </a:p>
        </p:txBody>
      </p:sp>
      <p:pic>
        <p:nvPicPr>
          <p:cNvPr id="857" name="Google Shape;857;p93"/>
          <p:cNvPicPr preferRelativeResize="0"/>
          <p:nvPr/>
        </p:nvPicPr>
        <p:blipFill>
          <a:blip r:embed="rId3">
            <a:alphaModFix/>
          </a:blip>
          <a:stretch>
            <a:fillRect/>
          </a:stretch>
        </p:blipFill>
        <p:spPr>
          <a:xfrm>
            <a:off x="7038062" y="1112050"/>
            <a:ext cx="1934463" cy="3416399"/>
          </a:xfrm>
          <a:prstGeom prst="rect">
            <a:avLst/>
          </a:prstGeom>
          <a:noFill/>
          <a:ln cap="flat" cmpd="sng" w="9525">
            <a:solidFill>
              <a:srgbClr val="666666"/>
            </a:solidFill>
            <a:prstDash val="solid"/>
            <a:round/>
            <a:headEnd len="sm" w="sm" type="none"/>
            <a:tailEnd len="sm" w="sm" type="none"/>
          </a:ln>
        </p:spPr>
      </p:pic>
      <p:pic>
        <p:nvPicPr>
          <p:cNvPr id="858" name="Google Shape;858;p93"/>
          <p:cNvPicPr preferRelativeResize="0"/>
          <p:nvPr/>
        </p:nvPicPr>
        <p:blipFill>
          <a:blip r:embed="rId4">
            <a:alphaModFix/>
          </a:blip>
          <a:stretch>
            <a:fillRect/>
          </a:stretch>
        </p:blipFill>
        <p:spPr>
          <a:xfrm>
            <a:off x="159100" y="2397300"/>
            <a:ext cx="3481502" cy="1958350"/>
          </a:xfrm>
          <a:prstGeom prst="rect">
            <a:avLst/>
          </a:prstGeom>
          <a:noFill/>
          <a:ln cap="flat" cmpd="sng" w="9525">
            <a:solidFill>
              <a:srgbClr val="999999"/>
            </a:solidFill>
            <a:prstDash val="solid"/>
            <a:round/>
            <a:headEnd len="sm" w="sm" type="none"/>
            <a:tailEnd len="sm" w="sm" type="none"/>
          </a:ln>
        </p:spPr>
      </p:pic>
      <p:sp>
        <p:nvSpPr>
          <p:cNvPr id="859" name="Google Shape;859;p93"/>
          <p:cNvSpPr txBox="1"/>
          <p:nvPr>
            <p:ph idx="2" type="body"/>
          </p:nvPr>
        </p:nvSpPr>
        <p:spPr>
          <a:xfrm>
            <a:off x="4040525" y="1136302"/>
            <a:ext cx="2577300" cy="269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i="1" lang="en"/>
              <a:t>In these pictures, the </a:t>
            </a:r>
            <a:r>
              <a:rPr i="1" lang="en">
                <a:latin typeface="Consolas"/>
                <a:ea typeface="Consolas"/>
                <a:cs typeface="Consolas"/>
                <a:sym typeface="Consolas"/>
              </a:rPr>
              <a:t>Toast</a:t>
            </a:r>
            <a:r>
              <a:rPr i="1" lang="en"/>
              <a:t> is created by a plain old Java class when app starts or device rotates</a:t>
            </a:r>
            <a:endParaRPr i="1"/>
          </a:p>
        </p:txBody>
      </p:sp>
      <p:sp>
        <p:nvSpPr>
          <p:cNvPr id="860" name="Google Shape;860;p93"/>
          <p:cNvSpPr/>
          <p:nvPr/>
        </p:nvSpPr>
        <p:spPr>
          <a:xfrm>
            <a:off x="1395600" y="3927975"/>
            <a:ext cx="709200" cy="258900"/>
          </a:xfrm>
          <a:prstGeom prst="roundRect">
            <a:avLst>
              <a:gd fmla="val 16667" name="adj"/>
            </a:avLst>
          </a:prstGeom>
          <a:noFill/>
          <a:ln cap="flat" cmpd="sng" w="1905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93"/>
          <p:cNvSpPr/>
          <p:nvPr/>
        </p:nvSpPr>
        <p:spPr>
          <a:xfrm>
            <a:off x="7681925" y="3832775"/>
            <a:ext cx="709200" cy="258900"/>
          </a:xfrm>
          <a:prstGeom prst="roundRect">
            <a:avLst>
              <a:gd fmla="val 16667" name="adj"/>
            </a:avLst>
          </a:prstGeom>
          <a:noFill/>
          <a:ln cap="flat" cmpd="sng" w="1905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5" name="Shape 865"/>
        <p:cNvGrpSpPr/>
        <p:nvPr/>
      </p:nvGrpSpPr>
      <p:grpSpPr>
        <a:xfrm>
          <a:off x="0" y="0"/>
          <a:ext cx="0" cy="0"/>
          <a:chOff x="0" y="0"/>
          <a:chExt cx="0" cy="0"/>
        </a:xfrm>
      </p:grpSpPr>
      <p:sp>
        <p:nvSpPr>
          <p:cNvPr id="866" name="Google Shape;866;p94"/>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Adding lifecycle awareness to a POJO</a:t>
            </a:r>
            <a:endParaRPr/>
          </a:p>
          <a:p>
            <a:pPr indent="0" lvl="0" marL="0" rtl="0" algn="l">
              <a:spcBef>
                <a:spcPts val="0"/>
              </a:spcBef>
              <a:spcAft>
                <a:spcPts val="0"/>
              </a:spcAft>
              <a:buNone/>
            </a:pPr>
            <a:r>
              <a:t/>
            </a:r>
            <a:endParaRPr/>
          </a:p>
        </p:txBody>
      </p:sp>
      <p:sp>
        <p:nvSpPr>
          <p:cNvPr id="867" name="Google Shape;867;p94"/>
          <p:cNvSpPr txBox="1"/>
          <p:nvPr>
            <p:ph idx="1" type="body"/>
          </p:nvPr>
        </p:nvSpPr>
        <p:spPr>
          <a:xfrm>
            <a:off x="311700" y="1030125"/>
            <a:ext cx="8832300" cy="34485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a:solidFill>
                  <a:srgbClr val="000000"/>
                </a:solidFill>
                <a:highlight>
                  <a:srgbClr val="FFFFFF"/>
                </a:highlight>
                <a:latin typeface="Consolas"/>
                <a:ea typeface="Consolas"/>
                <a:cs typeface="Consolas"/>
                <a:sym typeface="Consolas"/>
              </a:rPr>
              <a:t>public class </a:t>
            </a:r>
            <a:r>
              <a:rPr lang="en">
                <a:solidFill>
                  <a:srgbClr val="000000"/>
                </a:solidFill>
                <a:highlight>
                  <a:srgbClr val="FFFFFF"/>
                </a:highlight>
                <a:latin typeface="Consolas"/>
                <a:ea typeface="Consolas"/>
                <a:cs typeface="Consolas"/>
                <a:sym typeface="Consolas"/>
              </a:rPr>
              <a:t>Aquarium {</a:t>
            </a:r>
            <a:endParaRPr>
              <a:solidFill>
                <a:srgbClr val="000000"/>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t/>
            </a:r>
            <a:endParaRPr>
              <a:solidFill>
                <a:srgbClr val="000000"/>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
                <a:solidFill>
                  <a:srgbClr val="000000"/>
                </a:solidFill>
                <a:highlight>
                  <a:srgbClr val="FFFFFF"/>
                </a:highlight>
                <a:latin typeface="Consolas"/>
                <a:ea typeface="Consolas"/>
                <a:cs typeface="Consolas"/>
                <a:sym typeface="Consolas"/>
              </a:rPr>
              <a:t>  // Constructor takes Application and lifecycle</a:t>
            </a:r>
            <a:endParaRPr>
              <a:solidFill>
                <a:srgbClr val="000000"/>
              </a:solidFill>
              <a:highlight>
                <a:srgbClr val="FFFFFF"/>
              </a:highlight>
              <a:latin typeface="Consolas"/>
              <a:ea typeface="Consolas"/>
              <a:cs typeface="Consolas"/>
              <a:sym typeface="Consolas"/>
            </a:endParaRPr>
          </a:p>
          <a:p>
            <a:pPr indent="0" lvl="0" marL="0" rtl="0" algn="l">
              <a:lnSpc>
                <a:spcPct val="100000"/>
              </a:lnSpc>
              <a:spcBef>
                <a:spcPts val="1000"/>
              </a:spcBef>
              <a:spcAft>
                <a:spcPts val="0"/>
              </a:spcAft>
              <a:buClr>
                <a:schemeClr val="dk1"/>
              </a:buClr>
              <a:buSzPts val="1100"/>
              <a:buFont typeface="Arial"/>
              <a:buNone/>
            </a:pPr>
            <a:r>
              <a:rPr lang="en">
                <a:solidFill>
                  <a:srgbClr val="000000"/>
                </a:solidFill>
                <a:highlight>
                  <a:srgbClr val="FFFFFF"/>
                </a:highlight>
                <a:latin typeface="Consolas"/>
                <a:ea typeface="Consolas"/>
                <a:cs typeface="Consolas"/>
                <a:sym typeface="Consolas"/>
              </a:rPr>
              <a:t>  </a:t>
            </a:r>
            <a:r>
              <a:rPr b="1" lang="en">
                <a:solidFill>
                  <a:srgbClr val="000000"/>
                </a:solidFill>
                <a:highlight>
                  <a:srgbClr val="FFFFFF"/>
                </a:highlight>
                <a:latin typeface="Consolas"/>
                <a:ea typeface="Consolas"/>
                <a:cs typeface="Consolas"/>
                <a:sym typeface="Consolas"/>
              </a:rPr>
              <a:t>public </a:t>
            </a:r>
            <a:r>
              <a:rPr lang="en">
                <a:solidFill>
                  <a:srgbClr val="000000"/>
                </a:solidFill>
                <a:highlight>
                  <a:srgbClr val="FFFFFF"/>
                </a:highlight>
                <a:latin typeface="Consolas"/>
                <a:ea typeface="Consolas"/>
                <a:cs typeface="Consolas"/>
                <a:sym typeface="Consolas"/>
              </a:rPr>
              <a:t>Aquarium(</a:t>
            </a:r>
            <a:r>
              <a:rPr b="1" lang="en">
                <a:solidFill>
                  <a:srgbClr val="000000"/>
                </a:solidFill>
                <a:highlight>
                  <a:srgbClr val="FFFFFF"/>
                </a:highlight>
                <a:latin typeface="Consolas"/>
                <a:ea typeface="Consolas"/>
                <a:cs typeface="Consolas"/>
                <a:sym typeface="Consolas"/>
              </a:rPr>
              <a:t>final </a:t>
            </a:r>
            <a:r>
              <a:rPr lang="en">
                <a:solidFill>
                  <a:srgbClr val="000000"/>
                </a:solidFill>
                <a:highlight>
                  <a:srgbClr val="FFFFFF"/>
                </a:highlight>
                <a:latin typeface="Consolas"/>
                <a:ea typeface="Consolas"/>
                <a:cs typeface="Consolas"/>
                <a:sym typeface="Consolas"/>
              </a:rPr>
              <a:t>Application app,</a:t>
            </a:r>
            <a:endParaRPr>
              <a:solidFill>
                <a:srgbClr val="000000"/>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
                <a:solidFill>
                  <a:srgbClr val="000000"/>
                </a:solidFill>
                <a:highlight>
                  <a:srgbClr val="FFFFFF"/>
                </a:highlight>
                <a:latin typeface="Consolas"/>
                <a:ea typeface="Consolas"/>
                <a:cs typeface="Consolas"/>
                <a:sym typeface="Consolas"/>
              </a:rPr>
              <a:t>                   Lifecycle lifecycle) {</a:t>
            </a:r>
            <a:endParaRPr>
              <a:solidFill>
                <a:srgbClr val="000000"/>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
                <a:solidFill>
                  <a:srgbClr val="000000"/>
                </a:solidFill>
                <a:highlight>
                  <a:srgbClr val="FFFFFF"/>
                </a:highlight>
                <a:latin typeface="Consolas"/>
                <a:ea typeface="Consolas"/>
                <a:cs typeface="Consolas"/>
                <a:sym typeface="Consolas"/>
              </a:rPr>
              <a:t>    ...</a:t>
            </a:r>
            <a:endParaRPr>
              <a:solidFill>
                <a:srgbClr val="000000"/>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
                <a:solidFill>
                  <a:srgbClr val="000000"/>
                </a:solidFill>
                <a:highlight>
                  <a:srgbClr val="FFFFFF"/>
                </a:highlight>
                <a:latin typeface="Consolas"/>
                <a:ea typeface="Consolas"/>
                <a:cs typeface="Consolas"/>
                <a:sym typeface="Consolas"/>
              </a:rPr>
              <a:t>  }</a:t>
            </a:r>
            <a:endParaRPr>
              <a:solidFill>
                <a:srgbClr val="000000"/>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None/>
            </a:pPr>
            <a:r>
              <a:t/>
            </a:r>
            <a:endParaRPr b="1" sz="900">
              <a:solidFill>
                <a:srgbClr val="000080"/>
              </a:solidFill>
              <a:highlight>
                <a:srgbClr val="FFFFFF"/>
              </a:highlight>
              <a:latin typeface="Arial"/>
              <a:ea typeface="Arial"/>
              <a:cs typeface="Arial"/>
              <a:sym typeface="Arial"/>
            </a:endParaRPr>
          </a:p>
        </p:txBody>
      </p:sp>
      <p:sp>
        <p:nvSpPr>
          <p:cNvPr id="868" name="Google Shape;868;p94"/>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2" name="Shape 872"/>
        <p:cNvGrpSpPr/>
        <p:nvPr/>
      </p:nvGrpSpPr>
      <p:grpSpPr>
        <a:xfrm>
          <a:off x="0" y="0"/>
          <a:ext cx="0" cy="0"/>
          <a:chOff x="0" y="0"/>
          <a:chExt cx="0" cy="0"/>
        </a:xfrm>
      </p:grpSpPr>
      <p:sp>
        <p:nvSpPr>
          <p:cNvPr id="873" name="Google Shape;873;p95"/>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Constructor for</a:t>
            </a:r>
            <a:r>
              <a:rPr lang="en"/>
              <a:t> lifecycle aware POJO</a:t>
            </a:r>
            <a:endParaRPr/>
          </a:p>
          <a:p>
            <a:pPr indent="0" lvl="0" marL="0" rtl="0" algn="l">
              <a:spcBef>
                <a:spcPts val="0"/>
              </a:spcBef>
              <a:spcAft>
                <a:spcPts val="0"/>
              </a:spcAft>
              <a:buNone/>
            </a:pPr>
            <a:r>
              <a:t/>
            </a:r>
            <a:endParaRPr/>
          </a:p>
        </p:txBody>
      </p:sp>
      <p:sp>
        <p:nvSpPr>
          <p:cNvPr id="874" name="Google Shape;874;p95"/>
          <p:cNvSpPr txBox="1"/>
          <p:nvPr>
            <p:ph idx="1" type="body"/>
          </p:nvPr>
        </p:nvSpPr>
        <p:spPr>
          <a:xfrm>
            <a:off x="155850" y="1108925"/>
            <a:ext cx="8832300" cy="3448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1800">
                <a:solidFill>
                  <a:srgbClr val="000000"/>
                </a:solidFill>
                <a:highlight>
                  <a:srgbClr val="FFFFFF"/>
                </a:highlight>
                <a:latin typeface="Consolas"/>
                <a:ea typeface="Consolas"/>
                <a:cs typeface="Consolas"/>
                <a:sym typeface="Consolas"/>
              </a:rPr>
              <a:t>public </a:t>
            </a:r>
            <a:r>
              <a:rPr lang="en" sz="1800">
                <a:solidFill>
                  <a:srgbClr val="000000"/>
                </a:solidFill>
                <a:highlight>
                  <a:srgbClr val="FFFFFF"/>
                </a:highlight>
                <a:latin typeface="Consolas"/>
                <a:ea typeface="Consolas"/>
                <a:cs typeface="Consolas"/>
                <a:sym typeface="Consolas"/>
              </a:rPr>
              <a:t>Aquarium(</a:t>
            </a:r>
            <a:r>
              <a:rPr b="1" lang="en" sz="1800">
                <a:solidFill>
                  <a:srgbClr val="000000"/>
                </a:solidFill>
                <a:highlight>
                  <a:srgbClr val="FFFFFF"/>
                </a:highlight>
                <a:latin typeface="Consolas"/>
                <a:ea typeface="Consolas"/>
                <a:cs typeface="Consolas"/>
                <a:sym typeface="Consolas"/>
              </a:rPr>
              <a:t>final </a:t>
            </a:r>
            <a:r>
              <a:rPr lang="en" sz="1800">
                <a:solidFill>
                  <a:srgbClr val="000000"/>
                </a:solidFill>
                <a:highlight>
                  <a:srgbClr val="FFFFFF"/>
                </a:highlight>
                <a:latin typeface="Consolas"/>
                <a:ea typeface="Consolas"/>
                <a:cs typeface="Consolas"/>
                <a:sym typeface="Consolas"/>
              </a:rPr>
              <a:t>Application app, Lifecycle lifecycle) {</a:t>
            </a:r>
            <a:endParaRPr sz="1800">
              <a:solidFill>
                <a:srgbClr val="000000"/>
              </a:solidFill>
              <a:highlight>
                <a:srgbClr val="FFFFFF"/>
              </a:highlight>
              <a:latin typeface="Consolas"/>
              <a:ea typeface="Consolas"/>
              <a:cs typeface="Consolas"/>
              <a:sym typeface="Consolas"/>
            </a:endParaRPr>
          </a:p>
          <a:p>
            <a:pPr indent="0" lvl="0" marL="0" rtl="0" algn="l">
              <a:lnSpc>
                <a:spcPct val="115000"/>
              </a:lnSpc>
              <a:spcBef>
                <a:spcPts val="1000"/>
              </a:spcBef>
              <a:spcAft>
                <a:spcPts val="0"/>
              </a:spcAft>
              <a:buClr>
                <a:schemeClr val="dk1"/>
              </a:buClr>
              <a:buSzPts val="1100"/>
              <a:buFont typeface="Arial"/>
              <a:buNone/>
            </a:pPr>
            <a:r>
              <a:rPr lang="en" sz="1800">
                <a:solidFill>
                  <a:srgbClr val="000000"/>
                </a:solidFill>
                <a:highlight>
                  <a:srgbClr val="FFFFFF"/>
                </a:highlight>
                <a:latin typeface="Consolas"/>
                <a:ea typeface="Consolas"/>
                <a:cs typeface="Consolas"/>
                <a:sym typeface="Consolas"/>
              </a:rPr>
              <a:t>  // Add a new observer to the lifecycle. </a:t>
            </a:r>
            <a:endParaRPr sz="1800">
              <a:solidFill>
                <a:srgbClr val="000000"/>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800">
                <a:solidFill>
                  <a:srgbClr val="000000"/>
                </a:solidFill>
                <a:highlight>
                  <a:srgbClr val="FFFFFF"/>
                </a:highlight>
                <a:latin typeface="Consolas"/>
                <a:ea typeface="Consolas"/>
                <a:cs typeface="Consolas"/>
                <a:sym typeface="Consolas"/>
              </a:rPr>
              <a:t>  lifecycle.addObserver(</a:t>
            </a:r>
            <a:r>
              <a:rPr b="1" lang="en" sz="1800">
                <a:solidFill>
                  <a:srgbClr val="000000"/>
                </a:solidFill>
                <a:highlight>
                  <a:srgbClr val="FFFFFF"/>
                </a:highlight>
                <a:latin typeface="Consolas"/>
                <a:ea typeface="Consolas"/>
                <a:cs typeface="Consolas"/>
                <a:sym typeface="Consolas"/>
              </a:rPr>
              <a:t>new </a:t>
            </a:r>
            <a:r>
              <a:rPr lang="en" sz="1800">
                <a:solidFill>
                  <a:srgbClr val="000000"/>
                </a:solidFill>
                <a:highlight>
                  <a:srgbClr val="FFFFFF"/>
                </a:highlight>
                <a:latin typeface="Consolas"/>
                <a:ea typeface="Consolas"/>
                <a:cs typeface="Consolas"/>
                <a:sym typeface="Consolas"/>
              </a:rPr>
              <a:t>LifecycleObserver() {</a:t>
            </a:r>
            <a:endParaRPr sz="1800">
              <a:solidFill>
                <a:srgbClr val="000000"/>
              </a:solidFill>
              <a:highlight>
                <a:srgbClr val="FFFFFF"/>
              </a:highlight>
              <a:latin typeface="Consolas"/>
              <a:ea typeface="Consolas"/>
              <a:cs typeface="Consolas"/>
              <a:sym typeface="Consolas"/>
            </a:endParaRPr>
          </a:p>
          <a:p>
            <a:pPr indent="0" lvl="0" marL="457200" rtl="0" algn="l">
              <a:lnSpc>
                <a:spcPct val="115000"/>
              </a:lnSpc>
              <a:spcBef>
                <a:spcPts val="1000"/>
              </a:spcBef>
              <a:spcAft>
                <a:spcPts val="0"/>
              </a:spcAft>
              <a:buClr>
                <a:schemeClr val="dk1"/>
              </a:buClr>
              <a:buSzPts val="1100"/>
              <a:buFont typeface="Arial"/>
              <a:buNone/>
            </a:pPr>
            <a:r>
              <a:rPr lang="en" sz="1800">
                <a:solidFill>
                  <a:srgbClr val="000000"/>
                </a:solidFill>
                <a:highlight>
                  <a:srgbClr val="FFFFFF"/>
                </a:highlight>
                <a:latin typeface="Consolas"/>
                <a:ea typeface="Consolas"/>
                <a:cs typeface="Consolas"/>
                <a:sym typeface="Consolas"/>
              </a:rPr>
              <a:t>  @OnLifecycleEvent(Lifecycle.Event.</a:t>
            </a:r>
            <a:r>
              <a:rPr b="1" i="1" lang="en" sz="1800">
                <a:solidFill>
                  <a:srgbClr val="000000"/>
                </a:solidFill>
                <a:highlight>
                  <a:srgbClr val="FFFFFF"/>
                </a:highlight>
                <a:latin typeface="Consolas"/>
                <a:ea typeface="Consolas"/>
                <a:cs typeface="Consolas"/>
                <a:sym typeface="Consolas"/>
              </a:rPr>
              <a:t>ON_START</a:t>
            </a:r>
            <a:r>
              <a:rPr lang="en" sz="1800">
                <a:solidFill>
                  <a:srgbClr val="000000"/>
                </a:solidFill>
                <a:highlight>
                  <a:srgbClr val="FFFFFF"/>
                </a:highlight>
                <a:latin typeface="Consolas"/>
                <a:ea typeface="Consolas"/>
                <a:cs typeface="Consolas"/>
                <a:sym typeface="Consolas"/>
              </a:rPr>
              <a:t>)</a:t>
            </a:r>
            <a:endParaRPr sz="1800">
              <a:solidFill>
                <a:srgbClr val="000000"/>
              </a:solidFill>
              <a:highlight>
                <a:srgbClr val="FFFFFF"/>
              </a:highlight>
              <a:latin typeface="Consolas"/>
              <a:ea typeface="Consolas"/>
              <a:cs typeface="Consolas"/>
              <a:sym typeface="Consolas"/>
            </a:endParaRPr>
          </a:p>
          <a:p>
            <a:pPr indent="0" lvl="0" marL="457200" rtl="0" algn="l">
              <a:lnSpc>
                <a:spcPct val="115000"/>
              </a:lnSpc>
              <a:spcBef>
                <a:spcPts val="1000"/>
              </a:spcBef>
              <a:spcAft>
                <a:spcPts val="0"/>
              </a:spcAft>
              <a:buClr>
                <a:schemeClr val="dk1"/>
              </a:buClr>
              <a:buSzPts val="1100"/>
              <a:buFont typeface="Arial"/>
              <a:buNone/>
            </a:pPr>
            <a:r>
              <a:rPr b="1" lang="en" sz="1800">
                <a:solidFill>
                  <a:srgbClr val="000000"/>
                </a:solidFill>
                <a:highlight>
                  <a:srgbClr val="FFFFFF"/>
                </a:highlight>
                <a:latin typeface="Consolas"/>
                <a:ea typeface="Consolas"/>
                <a:cs typeface="Consolas"/>
                <a:sym typeface="Consolas"/>
              </a:rPr>
              <a:t>  </a:t>
            </a:r>
            <a:r>
              <a:rPr b="1" lang="en" sz="1800">
                <a:solidFill>
                  <a:srgbClr val="000000"/>
                </a:solidFill>
                <a:highlight>
                  <a:srgbClr val="FFFFFF"/>
                </a:highlight>
                <a:latin typeface="Consolas"/>
                <a:ea typeface="Consolas"/>
                <a:cs typeface="Consolas"/>
                <a:sym typeface="Consolas"/>
              </a:rPr>
              <a:t>public void </a:t>
            </a:r>
            <a:r>
              <a:rPr lang="en" sz="1800">
                <a:solidFill>
                  <a:srgbClr val="000000"/>
                </a:solidFill>
                <a:highlight>
                  <a:srgbClr val="FFFFFF"/>
                </a:highlight>
                <a:latin typeface="Consolas"/>
                <a:ea typeface="Consolas"/>
                <a:cs typeface="Consolas"/>
                <a:sym typeface="Consolas"/>
              </a:rPr>
              <a:t>start() {</a:t>
            </a:r>
            <a:endParaRPr sz="1800">
              <a:solidFill>
                <a:srgbClr val="000000"/>
              </a:solidFill>
              <a:highlight>
                <a:srgbClr val="FFFFFF"/>
              </a:highlight>
              <a:latin typeface="Consolas"/>
              <a:ea typeface="Consolas"/>
              <a:cs typeface="Consolas"/>
              <a:sym typeface="Consolas"/>
            </a:endParaRPr>
          </a:p>
          <a:p>
            <a:pPr indent="0" lvl="0" marL="457200" rtl="0" algn="l">
              <a:lnSpc>
                <a:spcPct val="115000"/>
              </a:lnSpc>
              <a:spcBef>
                <a:spcPts val="0"/>
              </a:spcBef>
              <a:spcAft>
                <a:spcPts val="0"/>
              </a:spcAft>
              <a:buClr>
                <a:schemeClr val="dk1"/>
              </a:buClr>
              <a:buSzPts val="1100"/>
              <a:buFont typeface="Arial"/>
              <a:buNone/>
            </a:pPr>
            <a:r>
              <a:rPr lang="en" sz="1800">
                <a:solidFill>
                  <a:srgbClr val="000000"/>
                </a:solidFill>
                <a:highlight>
                  <a:srgbClr val="FFFFFF"/>
                </a:highlight>
                <a:latin typeface="Consolas"/>
                <a:ea typeface="Consolas"/>
                <a:cs typeface="Consolas"/>
                <a:sym typeface="Consolas"/>
              </a:rPr>
              <a:t>    Toast.</a:t>
            </a:r>
            <a:r>
              <a:rPr i="1" lang="en" sz="1800">
                <a:solidFill>
                  <a:srgbClr val="000000"/>
                </a:solidFill>
                <a:highlight>
                  <a:srgbClr val="FFFFFF"/>
                </a:highlight>
                <a:latin typeface="Consolas"/>
                <a:ea typeface="Consolas"/>
                <a:cs typeface="Consolas"/>
                <a:sym typeface="Consolas"/>
              </a:rPr>
              <a:t>makeText</a:t>
            </a:r>
            <a:r>
              <a:rPr lang="en" sz="1800">
                <a:solidFill>
                  <a:srgbClr val="000000"/>
                </a:solidFill>
                <a:highlight>
                  <a:srgbClr val="FFFFFF"/>
                </a:highlight>
                <a:latin typeface="Consolas"/>
                <a:ea typeface="Consolas"/>
                <a:cs typeface="Consolas"/>
                <a:sym typeface="Consolas"/>
              </a:rPr>
              <a:t>(app, </a:t>
            </a:r>
            <a:r>
              <a:rPr b="1" lang="en" sz="1800">
                <a:solidFill>
                  <a:srgbClr val="000000"/>
                </a:solidFill>
                <a:highlight>
                  <a:srgbClr val="FFFFFF"/>
                </a:highlight>
                <a:latin typeface="Consolas"/>
                <a:ea typeface="Consolas"/>
                <a:cs typeface="Consolas"/>
                <a:sym typeface="Consolas"/>
              </a:rPr>
              <a:t>"LIGHTS ON"</a:t>
            </a:r>
            <a:r>
              <a:rPr lang="en" sz="1800">
                <a:solidFill>
                  <a:srgbClr val="000000"/>
                </a:solidFill>
                <a:highlight>
                  <a:srgbClr val="FFFFFF"/>
                </a:highlight>
                <a:latin typeface="Consolas"/>
                <a:ea typeface="Consolas"/>
                <a:cs typeface="Consolas"/>
                <a:sym typeface="Consolas"/>
              </a:rPr>
              <a:t>, </a:t>
            </a:r>
            <a:r>
              <a:rPr lang="en" sz="1800">
                <a:solidFill>
                  <a:srgbClr val="000000"/>
                </a:solidFill>
                <a:highlight>
                  <a:srgbClr val="FFFFFF"/>
                </a:highlight>
                <a:latin typeface="Consolas"/>
                <a:ea typeface="Consolas"/>
                <a:cs typeface="Consolas"/>
                <a:sym typeface="Consolas"/>
              </a:rPr>
              <a:t>Toast.</a:t>
            </a:r>
            <a:r>
              <a:rPr b="1" i="1" lang="en" sz="1800">
                <a:solidFill>
                  <a:srgbClr val="000000"/>
                </a:solidFill>
                <a:highlight>
                  <a:srgbClr val="FFFFFF"/>
                </a:highlight>
                <a:latin typeface="Consolas"/>
                <a:ea typeface="Consolas"/>
                <a:cs typeface="Consolas"/>
                <a:sym typeface="Consolas"/>
              </a:rPr>
              <a:t>LENGTH_SHORT</a:t>
            </a:r>
            <a:r>
              <a:rPr lang="en" sz="1800">
                <a:solidFill>
                  <a:srgbClr val="000000"/>
                </a:solidFill>
                <a:highlight>
                  <a:srgbClr val="FFFFFF"/>
                </a:highlight>
                <a:latin typeface="Consolas"/>
                <a:ea typeface="Consolas"/>
                <a:cs typeface="Consolas"/>
                <a:sym typeface="Consolas"/>
              </a:rPr>
              <a:t>).show();</a:t>
            </a:r>
            <a:endParaRPr sz="1800">
              <a:solidFill>
                <a:srgbClr val="000000"/>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800">
                <a:solidFill>
                  <a:srgbClr val="000000"/>
                </a:solidFill>
                <a:highlight>
                  <a:srgbClr val="FFFFFF"/>
                </a:highlight>
                <a:latin typeface="Consolas"/>
                <a:ea typeface="Consolas"/>
                <a:cs typeface="Consolas"/>
                <a:sym typeface="Consolas"/>
              </a:rPr>
              <a:t>      }</a:t>
            </a:r>
            <a:endParaRPr sz="1800">
              <a:solidFill>
                <a:srgbClr val="000000"/>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800">
                <a:solidFill>
                  <a:srgbClr val="000000"/>
                </a:solidFill>
                <a:highlight>
                  <a:srgbClr val="FFFFFF"/>
                </a:highlight>
                <a:latin typeface="Consolas"/>
                <a:ea typeface="Consolas"/>
                <a:cs typeface="Consolas"/>
                <a:sym typeface="Consolas"/>
              </a:rPr>
              <a:t>   });</a:t>
            </a:r>
            <a:endParaRPr sz="1800">
              <a:solidFill>
                <a:srgbClr val="000000"/>
              </a:solidFill>
              <a:highlight>
                <a:srgbClr val="FFFFFF"/>
              </a:highlight>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 sz="1800">
                <a:solidFill>
                  <a:srgbClr val="000000"/>
                </a:solidFill>
                <a:highlight>
                  <a:srgbClr val="FFFFFF"/>
                </a:highlight>
                <a:latin typeface="Consolas"/>
                <a:ea typeface="Consolas"/>
                <a:cs typeface="Consolas"/>
                <a:sym typeface="Consolas"/>
              </a:rPr>
              <a:t>}</a:t>
            </a:r>
            <a:endParaRPr sz="1800">
              <a:solidFill>
                <a:srgbClr val="000000"/>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t/>
            </a:r>
            <a:endParaRPr sz="1800">
              <a:solidFill>
                <a:srgbClr val="000000"/>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None/>
            </a:pPr>
            <a:r>
              <a:t/>
            </a:r>
            <a:endParaRPr b="1" sz="900">
              <a:solidFill>
                <a:srgbClr val="000080"/>
              </a:solidFill>
              <a:highlight>
                <a:srgbClr val="FFFFFF"/>
              </a:highlight>
              <a:latin typeface="Arial"/>
              <a:ea typeface="Arial"/>
              <a:cs typeface="Arial"/>
              <a:sym typeface="Arial"/>
            </a:endParaRPr>
          </a:p>
        </p:txBody>
      </p:sp>
      <p:sp>
        <p:nvSpPr>
          <p:cNvPr id="875" name="Google Shape;875;p95"/>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9" name="Shape 879"/>
        <p:cNvGrpSpPr/>
        <p:nvPr/>
      </p:nvGrpSpPr>
      <p:grpSpPr>
        <a:xfrm>
          <a:off x="0" y="0"/>
          <a:ext cx="0" cy="0"/>
          <a:chOff x="0" y="0"/>
          <a:chExt cx="0" cy="0"/>
        </a:xfrm>
      </p:grpSpPr>
      <p:sp>
        <p:nvSpPr>
          <p:cNvPr id="880" name="Google Shape;880;p96"/>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Creating an instance</a:t>
            </a:r>
            <a:endParaRPr/>
          </a:p>
          <a:p>
            <a:pPr indent="0" lvl="0" marL="0" rtl="0" algn="l">
              <a:spcBef>
                <a:spcPts val="0"/>
              </a:spcBef>
              <a:spcAft>
                <a:spcPts val="0"/>
              </a:spcAft>
              <a:buNone/>
            </a:pPr>
            <a:r>
              <a:t/>
            </a:r>
            <a:endParaRPr/>
          </a:p>
        </p:txBody>
      </p:sp>
      <p:sp>
        <p:nvSpPr>
          <p:cNvPr id="881" name="Google Shape;881;p96"/>
          <p:cNvSpPr txBox="1"/>
          <p:nvPr>
            <p:ph idx="1" type="body"/>
          </p:nvPr>
        </p:nvSpPr>
        <p:spPr>
          <a:xfrm>
            <a:off x="311700" y="1030125"/>
            <a:ext cx="8520600" cy="344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rgbClr val="000000"/>
                </a:solidFill>
                <a:latin typeface="Consolas"/>
                <a:ea typeface="Consolas"/>
                <a:cs typeface="Consolas"/>
                <a:sym typeface="Consolas"/>
              </a:rPr>
              <a:t>public class MainActivity extends AppCompatActivity {</a:t>
            </a:r>
            <a:endParaRPr sz="2000">
              <a:solidFill>
                <a:srgbClr val="000000"/>
              </a:solidFill>
              <a:latin typeface="Consolas"/>
              <a:ea typeface="Consolas"/>
              <a:cs typeface="Consolas"/>
              <a:sym typeface="Consolas"/>
            </a:endParaRPr>
          </a:p>
          <a:p>
            <a:pPr indent="0" lvl="0" marL="0" rtl="0" algn="l">
              <a:spcBef>
                <a:spcPts val="1000"/>
              </a:spcBef>
              <a:spcAft>
                <a:spcPts val="0"/>
              </a:spcAft>
              <a:buNone/>
            </a:pPr>
            <a:r>
              <a:rPr lang="en" sz="2000">
                <a:solidFill>
                  <a:srgbClr val="000000"/>
                </a:solidFill>
                <a:latin typeface="Consolas"/>
                <a:ea typeface="Consolas"/>
                <a:cs typeface="Consolas"/>
                <a:sym typeface="Consolas"/>
              </a:rPr>
              <a:t>   private Aquarium myAquarium;</a:t>
            </a:r>
            <a:endParaRPr sz="2000">
              <a:solidFill>
                <a:srgbClr val="000000"/>
              </a:solidFill>
              <a:latin typeface="Consolas"/>
              <a:ea typeface="Consolas"/>
              <a:cs typeface="Consolas"/>
              <a:sym typeface="Consolas"/>
            </a:endParaRPr>
          </a:p>
          <a:p>
            <a:pPr indent="0" lvl="0" marL="0" rtl="0" algn="l">
              <a:spcBef>
                <a:spcPts val="1000"/>
              </a:spcBef>
              <a:spcAft>
                <a:spcPts val="0"/>
              </a:spcAft>
              <a:buNone/>
            </a:pPr>
            <a:r>
              <a:rPr lang="en" sz="2000">
                <a:solidFill>
                  <a:srgbClr val="000000"/>
                </a:solidFill>
                <a:latin typeface="Consolas"/>
                <a:ea typeface="Consolas"/>
                <a:cs typeface="Consolas"/>
                <a:sym typeface="Consolas"/>
              </a:rPr>
              <a:t>   protected void onCreate(...) {</a:t>
            </a:r>
            <a:endParaRPr sz="2000">
              <a:solidFill>
                <a:srgbClr val="000000"/>
              </a:solidFill>
              <a:latin typeface="Consolas"/>
              <a:ea typeface="Consolas"/>
              <a:cs typeface="Consolas"/>
              <a:sym typeface="Consolas"/>
            </a:endParaRPr>
          </a:p>
          <a:p>
            <a:pPr indent="0" lvl="0" marL="0" rtl="0" algn="l">
              <a:spcBef>
                <a:spcPts val="0"/>
              </a:spcBef>
              <a:spcAft>
                <a:spcPts val="0"/>
              </a:spcAft>
              <a:buNone/>
            </a:pPr>
            <a:r>
              <a:rPr lang="en" sz="2000">
                <a:solidFill>
                  <a:srgbClr val="000000"/>
                </a:solidFill>
                <a:latin typeface="Consolas"/>
                <a:ea typeface="Consolas"/>
                <a:cs typeface="Consolas"/>
                <a:sym typeface="Consolas"/>
              </a:rPr>
              <a:t>       ...</a:t>
            </a:r>
            <a:endParaRPr sz="2000">
              <a:solidFill>
                <a:srgbClr val="000000"/>
              </a:solidFill>
              <a:latin typeface="Consolas"/>
              <a:ea typeface="Consolas"/>
              <a:cs typeface="Consolas"/>
              <a:sym typeface="Consolas"/>
            </a:endParaRPr>
          </a:p>
          <a:p>
            <a:pPr indent="0" lvl="0" marL="0" rtl="0" algn="l">
              <a:spcBef>
                <a:spcPts val="0"/>
              </a:spcBef>
              <a:spcAft>
                <a:spcPts val="0"/>
              </a:spcAft>
              <a:buNone/>
            </a:pPr>
            <a:r>
              <a:rPr lang="en" sz="2000">
                <a:solidFill>
                  <a:srgbClr val="000000"/>
                </a:solidFill>
                <a:latin typeface="Consolas"/>
                <a:ea typeface="Consolas"/>
                <a:cs typeface="Consolas"/>
                <a:sym typeface="Consolas"/>
              </a:rPr>
              <a:t>       // Create aquarium. </a:t>
            </a:r>
            <a:endParaRPr sz="2000">
              <a:solidFill>
                <a:srgbClr val="000000"/>
              </a:solidFill>
              <a:latin typeface="Consolas"/>
              <a:ea typeface="Consolas"/>
              <a:cs typeface="Consolas"/>
              <a:sym typeface="Consolas"/>
            </a:endParaRPr>
          </a:p>
          <a:p>
            <a:pPr indent="0" lvl="0" marL="0" rtl="0" algn="l">
              <a:spcBef>
                <a:spcPts val="0"/>
              </a:spcBef>
              <a:spcAft>
                <a:spcPts val="0"/>
              </a:spcAft>
              <a:buNone/>
            </a:pPr>
            <a:r>
              <a:rPr lang="en" sz="2000">
                <a:solidFill>
                  <a:srgbClr val="000000"/>
                </a:solidFill>
                <a:latin typeface="Consolas"/>
                <a:ea typeface="Consolas"/>
                <a:cs typeface="Consolas"/>
                <a:sym typeface="Consolas"/>
              </a:rPr>
              <a:t>       // Pass context and this activity's lifecycle </a:t>
            </a:r>
            <a:endParaRPr sz="2000">
              <a:solidFill>
                <a:srgbClr val="000000"/>
              </a:solidFill>
              <a:latin typeface="Consolas"/>
              <a:ea typeface="Consolas"/>
              <a:cs typeface="Consolas"/>
              <a:sym typeface="Consolas"/>
            </a:endParaRPr>
          </a:p>
          <a:p>
            <a:pPr indent="0" lvl="0" marL="0" rtl="0" algn="l">
              <a:spcBef>
                <a:spcPts val="0"/>
              </a:spcBef>
              <a:spcAft>
                <a:spcPts val="0"/>
              </a:spcAft>
              <a:buNone/>
            </a:pPr>
            <a:r>
              <a:rPr lang="en" sz="2000">
                <a:solidFill>
                  <a:srgbClr val="000000"/>
                </a:solidFill>
                <a:latin typeface="Consolas"/>
                <a:ea typeface="Consolas"/>
                <a:cs typeface="Consolas"/>
                <a:sym typeface="Consolas"/>
              </a:rPr>
              <a:t>       myAquarium = new Aquarium(this.getApplication(),</a:t>
            </a:r>
            <a:endParaRPr sz="2000">
              <a:solidFill>
                <a:srgbClr val="000000"/>
              </a:solidFill>
              <a:latin typeface="Consolas"/>
              <a:ea typeface="Consolas"/>
              <a:cs typeface="Consolas"/>
              <a:sym typeface="Consolas"/>
            </a:endParaRPr>
          </a:p>
          <a:p>
            <a:pPr indent="0" lvl="0" marL="0" rtl="0" algn="l">
              <a:spcBef>
                <a:spcPts val="0"/>
              </a:spcBef>
              <a:spcAft>
                <a:spcPts val="0"/>
              </a:spcAft>
              <a:buNone/>
            </a:pPr>
            <a:r>
              <a:rPr lang="en" sz="2000">
                <a:solidFill>
                  <a:srgbClr val="000000"/>
                </a:solidFill>
                <a:latin typeface="Consolas"/>
                <a:ea typeface="Consolas"/>
                <a:cs typeface="Consolas"/>
                <a:sym typeface="Consolas"/>
              </a:rPr>
              <a:t>                                 getLifecycle());</a:t>
            </a:r>
            <a:endParaRPr sz="2000">
              <a:solidFill>
                <a:srgbClr val="000000"/>
              </a:solidFill>
              <a:latin typeface="Consolas"/>
              <a:ea typeface="Consolas"/>
              <a:cs typeface="Consolas"/>
              <a:sym typeface="Consolas"/>
            </a:endParaRPr>
          </a:p>
          <a:p>
            <a:pPr indent="0" lvl="0" marL="0" rtl="0" algn="l">
              <a:spcBef>
                <a:spcPts val="0"/>
              </a:spcBef>
              <a:spcAft>
                <a:spcPts val="0"/>
              </a:spcAft>
              <a:buNone/>
            </a:pPr>
            <a:r>
              <a:rPr lang="en" sz="2000">
                <a:solidFill>
                  <a:srgbClr val="000000"/>
                </a:solidFill>
                <a:latin typeface="Consolas"/>
                <a:ea typeface="Consolas"/>
                <a:cs typeface="Consolas"/>
                <a:sym typeface="Consolas"/>
              </a:rPr>
              <a:t>   }</a:t>
            </a:r>
            <a:endParaRPr sz="2000">
              <a:solidFill>
                <a:srgbClr val="000000"/>
              </a:solidFill>
              <a:latin typeface="Consolas"/>
              <a:ea typeface="Consolas"/>
              <a:cs typeface="Consolas"/>
              <a:sym typeface="Consolas"/>
            </a:endParaRPr>
          </a:p>
          <a:p>
            <a:pPr indent="0" lvl="0" marL="0" rtl="0" algn="l">
              <a:spcBef>
                <a:spcPts val="0"/>
              </a:spcBef>
              <a:spcAft>
                <a:spcPts val="0"/>
              </a:spcAft>
              <a:buNone/>
            </a:pPr>
            <a:r>
              <a:rPr lang="en" sz="2000">
                <a:solidFill>
                  <a:srgbClr val="000000"/>
                </a:solidFill>
                <a:latin typeface="Consolas"/>
                <a:ea typeface="Consolas"/>
                <a:cs typeface="Consolas"/>
                <a:sym typeface="Consolas"/>
              </a:rPr>
              <a:t>}</a:t>
            </a:r>
            <a:endParaRPr b="1" sz="2000">
              <a:solidFill>
                <a:srgbClr val="000000"/>
              </a:solidFill>
              <a:highlight>
                <a:srgbClr val="FFFFFF"/>
              </a:highlight>
              <a:latin typeface="Consolas"/>
              <a:ea typeface="Consolas"/>
              <a:cs typeface="Consolas"/>
              <a:sym typeface="Consolas"/>
            </a:endParaRPr>
          </a:p>
          <a:p>
            <a:pPr indent="0" lvl="0" marL="0" rtl="0" algn="l">
              <a:lnSpc>
                <a:spcPct val="100000"/>
              </a:lnSpc>
              <a:spcBef>
                <a:spcPts val="0"/>
              </a:spcBef>
              <a:spcAft>
                <a:spcPts val="0"/>
              </a:spcAft>
              <a:buNone/>
            </a:pPr>
            <a:r>
              <a:t/>
            </a:r>
            <a:endParaRPr b="1" sz="900">
              <a:solidFill>
                <a:srgbClr val="000080"/>
              </a:solidFill>
              <a:highlight>
                <a:srgbClr val="FFFFFF"/>
              </a:highlight>
              <a:latin typeface="Arial"/>
              <a:ea typeface="Arial"/>
              <a:cs typeface="Arial"/>
              <a:sym typeface="Arial"/>
            </a:endParaRPr>
          </a:p>
        </p:txBody>
      </p:sp>
      <p:sp>
        <p:nvSpPr>
          <p:cNvPr id="882" name="Google Shape;882;p96"/>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6" name="Shape 886"/>
        <p:cNvGrpSpPr/>
        <p:nvPr/>
      </p:nvGrpSpPr>
      <p:grpSpPr>
        <a:xfrm>
          <a:off x="0" y="0"/>
          <a:ext cx="0" cy="0"/>
          <a:chOff x="0" y="0"/>
          <a:chExt cx="0" cy="0"/>
        </a:xfrm>
      </p:grpSpPr>
      <p:sp>
        <p:nvSpPr>
          <p:cNvPr id="887" name="Google Shape;887;p97"/>
          <p:cNvSpPr txBox="1"/>
          <p:nvPr>
            <p:ph type="title"/>
          </p:nvPr>
        </p:nvSpPr>
        <p:spPr>
          <a:xfrm>
            <a:off x="311700" y="17082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What's next?</a:t>
            </a:r>
            <a:endParaRPr/>
          </a:p>
        </p:txBody>
      </p:sp>
      <p:sp>
        <p:nvSpPr>
          <p:cNvPr id="888" name="Google Shape;888;p97"/>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889" name="Google Shape;889;p97"/>
          <p:cNvSpPr txBox="1"/>
          <p:nvPr/>
        </p:nvSpPr>
        <p:spPr>
          <a:xfrm>
            <a:off x="311700" y="1451425"/>
            <a:ext cx="8520600" cy="2715000"/>
          </a:xfrm>
          <a:prstGeom prst="rect">
            <a:avLst/>
          </a:prstGeom>
          <a:noFill/>
          <a:ln cap="flat" cmpd="sng" w="38100">
            <a:solidFill>
              <a:srgbClr val="21AAC3"/>
            </a:solidFill>
            <a:prstDash val="solid"/>
            <a:round/>
            <a:headEnd len="sm" w="sm" type="none"/>
            <a:tailEnd len="sm" w="sm" type="none"/>
          </a:ln>
        </p:spPr>
        <p:txBody>
          <a:bodyPr anchorCtr="0" anchor="t" bIns="91425" lIns="91425" spcFirstLastPara="1" rIns="91425" wrap="square" tIns="91425">
            <a:noAutofit/>
          </a:bodyPr>
          <a:lstStyle/>
          <a:p>
            <a:pPr indent="-381000" lvl="0" marL="457200" rtl="0" algn="l">
              <a:lnSpc>
                <a:spcPct val="115000"/>
              </a:lnSpc>
              <a:spcBef>
                <a:spcPts val="1000"/>
              </a:spcBef>
              <a:spcAft>
                <a:spcPts val="0"/>
              </a:spcAft>
              <a:buClr>
                <a:srgbClr val="000000"/>
              </a:buClr>
              <a:buSzPts val="2400"/>
              <a:buFont typeface="Roboto"/>
              <a:buChar char="●"/>
            </a:pPr>
            <a:r>
              <a:rPr lang="en" sz="2400">
                <a:latin typeface="Roboto"/>
                <a:ea typeface="Roboto"/>
                <a:cs typeface="Roboto"/>
                <a:sym typeface="Roboto"/>
              </a:rPr>
              <a:t>Concept chapter: </a:t>
            </a:r>
            <a:r>
              <a:rPr lang="en" sz="2400" u="sng">
                <a:solidFill>
                  <a:schemeClr val="hlink"/>
                </a:solidFill>
                <a:latin typeface="Roboto"/>
                <a:ea typeface="Roboto"/>
                <a:cs typeface="Roboto"/>
                <a:sym typeface="Roboto"/>
                <a:hlinkClick r:id="rId3"/>
              </a:rPr>
              <a:t>10.1 Room, LiveData, and ViewModel</a:t>
            </a:r>
            <a:endParaRPr sz="2400">
              <a:latin typeface="Roboto"/>
              <a:ea typeface="Roboto"/>
              <a:cs typeface="Roboto"/>
              <a:sym typeface="Roboto"/>
            </a:endParaRPr>
          </a:p>
          <a:p>
            <a:pPr indent="-381000" lvl="0" marL="457200" rtl="0" algn="l">
              <a:lnSpc>
                <a:spcPct val="115000"/>
              </a:lnSpc>
              <a:spcBef>
                <a:spcPts val="1000"/>
              </a:spcBef>
              <a:spcAft>
                <a:spcPts val="0"/>
              </a:spcAft>
              <a:buClr>
                <a:srgbClr val="000000"/>
              </a:buClr>
              <a:buSzPts val="2400"/>
              <a:buFont typeface="Roboto"/>
              <a:buChar char="●"/>
            </a:pPr>
            <a:r>
              <a:rPr lang="en" sz="2400">
                <a:latin typeface="Roboto"/>
                <a:ea typeface="Roboto"/>
                <a:cs typeface="Roboto"/>
                <a:sym typeface="Roboto"/>
              </a:rPr>
              <a:t>Practical: </a:t>
            </a:r>
            <a:r>
              <a:rPr lang="en" sz="2400" u="sng">
                <a:solidFill>
                  <a:schemeClr val="hlink"/>
                </a:solidFill>
                <a:latin typeface="Roboto"/>
                <a:ea typeface="Roboto"/>
                <a:cs typeface="Roboto"/>
                <a:sym typeface="Roboto"/>
                <a:hlinkClick r:id="rId4"/>
              </a:rPr>
              <a:t>10.1A : Room, LiveData, and ViewModel</a:t>
            </a:r>
            <a:endParaRPr sz="2400">
              <a:latin typeface="Roboto"/>
              <a:ea typeface="Roboto"/>
              <a:cs typeface="Roboto"/>
              <a:sym typeface="Roboto"/>
            </a:endParaRPr>
          </a:p>
          <a:p>
            <a:pPr indent="-381000" lvl="0" marL="457200" rtl="0" algn="l">
              <a:lnSpc>
                <a:spcPct val="115000"/>
              </a:lnSpc>
              <a:spcBef>
                <a:spcPts val="1000"/>
              </a:spcBef>
              <a:spcAft>
                <a:spcPts val="0"/>
              </a:spcAft>
              <a:buClr>
                <a:srgbClr val="424242"/>
              </a:buClr>
              <a:buSzPts val="2400"/>
              <a:buFont typeface="Roboto"/>
              <a:buChar char="●"/>
            </a:pPr>
            <a:r>
              <a:rPr lang="en" sz="2400">
                <a:solidFill>
                  <a:schemeClr val="dk1"/>
                </a:solidFill>
                <a:latin typeface="Roboto"/>
                <a:ea typeface="Roboto"/>
                <a:cs typeface="Roboto"/>
                <a:sym typeface="Roboto"/>
              </a:rPr>
              <a:t>Practical: </a:t>
            </a:r>
            <a:r>
              <a:rPr lang="en" sz="2400" u="sng">
                <a:solidFill>
                  <a:schemeClr val="hlink"/>
                </a:solidFill>
                <a:latin typeface="Roboto"/>
                <a:ea typeface="Roboto"/>
                <a:cs typeface="Roboto"/>
                <a:sym typeface="Roboto"/>
                <a:hlinkClick r:id="rId5"/>
              </a:rPr>
              <a:t>10.1B : Room, LiveData, and ViewModel</a:t>
            </a:r>
            <a:endParaRPr sz="2400">
              <a:latin typeface="Roboto"/>
              <a:ea typeface="Roboto"/>
              <a:cs typeface="Roboto"/>
              <a:sym typeface="Roboto"/>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3" name="Shape 893"/>
        <p:cNvGrpSpPr/>
        <p:nvPr/>
      </p:nvGrpSpPr>
      <p:grpSpPr>
        <a:xfrm>
          <a:off x="0" y="0"/>
          <a:ext cx="0" cy="0"/>
          <a:chOff x="0" y="0"/>
          <a:chExt cx="0" cy="0"/>
        </a:xfrm>
      </p:grpSpPr>
      <p:sp>
        <p:nvSpPr>
          <p:cNvPr id="894" name="Google Shape;894;p98"/>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END</a:t>
            </a:r>
            <a:endParaRPr/>
          </a:p>
        </p:txBody>
      </p:sp>
      <p:sp>
        <p:nvSpPr>
          <p:cNvPr id="895" name="Google Shape;895;p98"/>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896" name="Google Shape;896;p98"/>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solidFill>
                <a:srgbClr val="000000"/>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9" name="Shape 169"/>
        <p:cNvGrpSpPr/>
        <p:nvPr/>
      </p:nvGrpSpPr>
      <p:grpSpPr>
        <a:xfrm>
          <a:off x="0" y="0"/>
          <a:ext cx="0" cy="0"/>
          <a:chOff x="0" y="0"/>
          <a:chExt cx="0" cy="0"/>
        </a:xfrm>
      </p:grpSpPr>
      <p:sp>
        <p:nvSpPr>
          <p:cNvPr id="170" name="Google Shape;170;p22"/>
          <p:cNvSpPr txBox="1"/>
          <p:nvPr>
            <p:ph idx="4294967295" type="body"/>
          </p:nvPr>
        </p:nvSpPr>
        <p:spPr>
          <a:xfrm>
            <a:off x="4939500" y="1209900"/>
            <a:ext cx="3837000" cy="320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rPr>
              <a:t>The RoomWordsSample app that you build in the practical implements this architecture</a:t>
            </a:r>
            <a:endParaRPr>
              <a:solidFill>
                <a:schemeClr val="dk2"/>
              </a:solidFill>
            </a:endParaRPr>
          </a:p>
        </p:txBody>
      </p:sp>
      <p:sp>
        <p:nvSpPr>
          <p:cNvPr id="171" name="Google Shape;171;p22"/>
          <p:cNvSpPr txBox="1"/>
          <p:nvPr>
            <p:ph idx="12" type="sldNum"/>
          </p:nvPr>
        </p:nvSpPr>
        <p:spPr>
          <a:xfrm>
            <a:off x="8548658" y="47394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72" name="Google Shape;172;p22"/>
          <p:cNvSpPr/>
          <p:nvPr/>
        </p:nvSpPr>
        <p:spPr>
          <a:xfrm>
            <a:off x="1089958" y="170996"/>
            <a:ext cx="2001000" cy="1038900"/>
          </a:xfrm>
          <a:prstGeom prst="roundRect">
            <a:avLst>
              <a:gd fmla="val 16667" name="adj"/>
            </a:avLst>
          </a:prstGeom>
          <a:solidFill>
            <a:srgbClr val="34A853"/>
          </a:solidFill>
          <a:ln cap="flat" cmpd="sng" w="28575">
            <a:solidFill>
              <a:srgbClr val="595959"/>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F6F6F6"/>
                </a:solidFill>
              </a:rPr>
              <a:t>MainActivity</a:t>
            </a:r>
            <a:endParaRPr sz="1200">
              <a:solidFill>
                <a:srgbClr val="F6F6F6"/>
              </a:solidFill>
            </a:endParaRPr>
          </a:p>
        </p:txBody>
      </p:sp>
      <p:cxnSp>
        <p:nvCxnSpPr>
          <p:cNvPr id="173" name="Google Shape;173;p22"/>
          <p:cNvCxnSpPr>
            <a:stCxn id="172" idx="2"/>
            <a:endCxn id="174" idx="0"/>
          </p:cNvCxnSpPr>
          <p:nvPr/>
        </p:nvCxnSpPr>
        <p:spPr>
          <a:xfrm>
            <a:off x="2090458" y="1209896"/>
            <a:ext cx="0" cy="326700"/>
          </a:xfrm>
          <a:prstGeom prst="straightConnector1">
            <a:avLst/>
          </a:prstGeom>
          <a:noFill/>
          <a:ln cap="flat" cmpd="sng" w="19050">
            <a:solidFill>
              <a:srgbClr val="515151"/>
            </a:solidFill>
            <a:prstDash val="solid"/>
            <a:round/>
            <a:headEnd len="med" w="med" type="none"/>
            <a:tailEnd len="med" w="med" type="triangle"/>
          </a:ln>
        </p:spPr>
      </p:cxnSp>
      <p:sp>
        <p:nvSpPr>
          <p:cNvPr id="175" name="Google Shape;175;p22"/>
          <p:cNvSpPr/>
          <p:nvPr/>
        </p:nvSpPr>
        <p:spPr>
          <a:xfrm>
            <a:off x="1247588" y="2468228"/>
            <a:ext cx="1678200" cy="516900"/>
          </a:xfrm>
          <a:prstGeom prst="roundRect">
            <a:avLst>
              <a:gd fmla="val 16667" name="adj"/>
            </a:avLst>
          </a:prstGeom>
          <a:solidFill>
            <a:srgbClr val="F4B400"/>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404040"/>
                </a:solidFill>
              </a:rPr>
              <a:t>WordRepository</a:t>
            </a:r>
            <a:endParaRPr sz="1200">
              <a:solidFill>
                <a:srgbClr val="404040"/>
              </a:solidFill>
            </a:endParaRPr>
          </a:p>
        </p:txBody>
      </p:sp>
      <p:sp>
        <p:nvSpPr>
          <p:cNvPr id="176" name="Google Shape;176;p22"/>
          <p:cNvSpPr/>
          <p:nvPr/>
        </p:nvSpPr>
        <p:spPr>
          <a:xfrm>
            <a:off x="463027" y="3192652"/>
            <a:ext cx="3239400" cy="1240500"/>
          </a:xfrm>
          <a:prstGeom prst="roundRect">
            <a:avLst>
              <a:gd fmla="val 16667" name="adj"/>
            </a:avLst>
          </a:prstGeom>
          <a:solidFill>
            <a:srgbClr val="EEEEEE"/>
          </a:solidFill>
          <a:ln cap="flat" cmpd="sng" w="28575">
            <a:solidFill>
              <a:srgbClr val="595959"/>
            </a:solidFill>
            <a:prstDash val="solid"/>
            <a:round/>
            <a:headEnd len="sm" w="sm" type="none"/>
            <a:tailEnd len="sm" w="sm" type="none"/>
          </a:ln>
        </p:spPr>
        <p:txBody>
          <a:bodyPr anchorCtr="0" anchor="t" bIns="91425" lIns="91425" spcFirstLastPara="1" rIns="91425" wrap="square" tIns="91425">
            <a:noAutofit/>
          </a:bodyPr>
          <a:lstStyle/>
          <a:p>
            <a:pPr indent="457200" lvl="0" marL="457200" rtl="0" algn="l">
              <a:spcBef>
                <a:spcPts val="0"/>
              </a:spcBef>
              <a:spcAft>
                <a:spcPts val="0"/>
              </a:spcAft>
              <a:buNone/>
            </a:pPr>
            <a:r>
              <a:rPr lang="en" sz="1200">
                <a:solidFill>
                  <a:srgbClr val="404040"/>
                </a:solidFill>
              </a:rPr>
              <a:t>                  WordRoomDatabase</a:t>
            </a:r>
            <a:endParaRPr sz="1200">
              <a:solidFill>
                <a:srgbClr val="404040"/>
              </a:solidFill>
            </a:endParaRPr>
          </a:p>
        </p:txBody>
      </p:sp>
      <p:sp>
        <p:nvSpPr>
          <p:cNvPr id="177" name="Google Shape;177;p22"/>
          <p:cNvSpPr/>
          <p:nvPr/>
        </p:nvSpPr>
        <p:spPr>
          <a:xfrm>
            <a:off x="690476" y="3843518"/>
            <a:ext cx="767561" cy="516914"/>
          </a:xfrm>
          <a:prstGeom prst="flowChartMagneticDisk">
            <a:avLst/>
          </a:prstGeom>
          <a:solidFill>
            <a:srgbClr val="EEEEEE"/>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1200">
                <a:solidFill>
                  <a:srgbClr val="404040"/>
                </a:solidFill>
              </a:rPr>
              <a:t>SQLite</a:t>
            </a:r>
            <a:endParaRPr sz="1200">
              <a:solidFill>
                <a:srgbClr val="404040"/>
              </a:solidFill>
            </a:endParaRPr>
          </a:p>
        </p:txBody>
      </p:sp>
      <p:sp>
        <p:nvSpPr>
          <p:cNvPr id="178" name="Google Shape;178;p22"/>
          <p:cNvSpPr/>
          <p:nvPr/>
        </p:nvSpPr>
        <p:spPr>
          <a:xfrm>
            <a:off x="1716748" y="3844090"/>
            <a:ext cx="1678200" cy="515700"/>
          </a:xfrm>
          <a:prstGeom prst="roundRect">
            <a:avLst>
              <a:gd fmla="val 16667" name="adj"/>
            </a:avLst>
          </a:prstGeom>
          <a:solidFill>
            <a:srgbClr val="A3A3A3"/>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F6F6F6"/>
                </a:solidFill>
              </a:rPr>
              <a:t>WordDao</a:t>
            </a:r>
            <a:endParaRPr sz="1200">
              <a:solidFill>
                <a:srgbClr val="F6F6F6"/>
              </a:solidFill>
            </a:endParaRPr>
          </a:p>
        </p:txBody>
      </p:sp>
      <p:sp>
        <p:nvSpPr>
          <p:cNvPr id="179" name="Google Shape;179;p22"/>
          <p:cNvSpPr/>
          <p:nvPr/>
        </p:nvSpPr>
        <p:spPr>
          <a:xfrm>
            <a:off x="254703" y="3055218"/>
            <a:ext cx="3635100" cy="1464900"/>
          </a:xfrm>
          <a:prstGeom prst="rect">
            <a:avLst/>
          </a:prstGeom>
          <a:noFill/>
          <a:ln cap="flat" cmpd="sng" w="28575">
            <a:solidFill>
              <a:srgbClr val="63C377"/>
            </a:solidFill>
            <a:prstDash val="dash"/>
            <a:round/>
            <a:headEnd len="med" w="med" type="none"/>
            <a:tailEnd len="med" w="med"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cxnSp>
        <p:nvCxnSpPr>
          <p:cNvPr id="180" name="Google Shape;180;p22"/>
          <p:cNvCxnSpPr>
            <a:stCxn id="174" idx="2"/>
            <a:endCxn id="175" idx="0"/>
          </p:cNvCxnSpPr>
          <p:nvPr/>
        </p:nvCxnSpPr>
        <p:spPr>
          <a:xfrm flipH="1">
            <a:off x="2086558" y="2141667"/>
            <a:ext cx="3900" cy="326700"/>
          </a:xfrm>
          <a:prstGeom prst="straightConnector1">
            <a:avLst/>
          </a:prstGeom>
          <a:noFill/>
          <a:ln cap="flat" cmpd="sng" w="19050">
            <a:solidFill>
              <a:srgbClr val="515151"/>
            </a:solidFill>
            <a:prstDash val="solid"/>
            <a:round/>
            <a:headEnd len="med" w="med" type="none"/>
            <a:tailEnd len="med" w="med" type="triangle"/>
          </a:ln>
        </p:spPr>
      </p:cxnSp>
      <p:sp>
        <p:nvSpPr>
          <p:cNvPr id="174" name="Google Shape;174;p22"/>
          <p:cNvSpPr/>
          <p:nvPr/>
        </p:nvSpPr>
        <p:spPr>
          <a:xfrm>
            <a:off x="1089958" y="1536567"/>
            <a:ext cx="2001000" cy="605100"/>
          </a:xfrm>
          <a:prstGeom prst="roundRect">
            <a:avLst>
              <a:gd fmla="val 16667" name="adj"/>
            </a:avLst>
          </a:prstGeom>
          <a:solidFill>
            <a:srgbClr val="4285F4"/>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t/>
            </a:r>
            <a:endParaRPr sz="1200">
              <a:solidFill>
                <a:srgbClr val="F6F6F6"/>
              </a:solidFill>
            </a:endParaRPr>
          </a:p>
          <a:p>
            <a:pPr indent="0" lvl="0" marL="0" rtl="0" algn="ctr">
              <a:spcBef>
                <a:spcPts val="0"/>
              </a:spcBef>
              <a:spcAft>
                <a:spcPts val="0"/>
              </a:spcAft>
              <a:buNone/>
            </a:pPr>
            <a:r>
              <a:rPr lang="en" sz="1200">
                <a:solidFill>
                  <a:srgbClr val="F6F6F6"/>
                </a:solidFill>
              </a:rPr>
              <a:t>WordViewModel</a:t>
            </a:r>
            <a:endParaRPr sz="1200">
              <a:solidFill>
                <a:srgbClr val="F6F6F6"/>
              </a:solidFill>
            </a:endParaRPr>
          </a:p>
        </p:txBody>
      </p:sp>
      <p:sp>
        <p:nvSpPr>
          <p:cNvPr id="181" name="Google Shape;181;p22"/>
          <p:cNvSpPr/>
          <p:nvPr/>
        </p:nvSpPr>
        <p:spPr>
          <a:xfrm>
            <a:off x="690464" y="3260240"/>
            <a:ext cx="807000" cy="229200"/>
          </a:xfrm>
          <a:prstGeom prst="roundRect">
            <a:avLst>
              <a:gd fmla="val 16667" name="adj"/>
            </a:avLst>
          </a:prstGeom>
          <a:solidFill>
            <a:srgbClr val="A3A3A3"/>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1200">
                <a:solidFill>
                  <a:srgbClr val="F6F6F6"/>
                </a:solidFill>
              </a:rPr>
              <a:t>Word</a:t>
            </a:r>
            <a:endParaRPr sz="1200">
              <a:solidFill>
                <a:srgbClr val="404040"/>
              </a:solidFill>
            </a:endParaRPr>
          </a:p>
        </p:txBody>
      </p:sp>
      <p:cxnSp>
        <p:nvCxnSpPr>
          <p:cNvPr id="182" name="Google Shape;182;p22"/>
          <p:cNvCxnSpPr>
            <a:stCxn id="175" idx="2"/>
          </p:cNvCxnSpPr>
          <p:nvPr/>
        </p:nvCxnSpPr>
        <p:spPr>
          <a:xfrm>
            <a:off x="2086688" y="2985128"/>
            <a:ext cx="3600" cy="845700"/>
          </a:xfrm>
          <a:prstGeom prst="straightConnector1">
            <a:avLst/>
          </a:prstGeom>
          <a:noFill/>
          <a:ln cap="flat" cmpd="sng" w="19050">
            <a:solidFill>
              <a:srgbClr val="515151"/>
            </a:solidFill>
            <a:prstDash val="solid"/>
            <a:round/>
            <a:headEnd len="med" w="med" type="none"/>
            <a:tailEnd len="med" w="med" type="triangle"/>
          </a:ln>
        </p:spPr>
      </p:cxnSp>
      <p:sp>
        <p:nvSpPr>
          <p:cNvPr id="183" name="Google Shape;183;p22"/>
          <p:cNvSpPr/>
          <p:nvPr/>
        </p:nvSpPr>
        <p:spPr>
          <a:xfrm>
            <a:off x="1247588" y="1614467"/>
            <a:ext cx="1744800" cy="229200"/>
          </a:xfrm>
          <a:prstGeom prst="roundRect">
            <a:avLst>
              <a:gd fmla="val 16667" name="adj"/>
            </a:avLst>
          </a:prstGeom>
          <a:solidFill>
            <a:srgbClr val="77BDFF"/>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404040"/>
                </a:solidFill>
              </a:rPr>
              <a:t>LiveData&lt;List&lt;Word&gt;&gt;</a:t>
            </a:r>
            <a:endParaRPr sz="1100">
              <a:solidFill>
                <a:srgbClr val="404040"/>
              </a:solidFill>
            </a:endParaRPr>
          </a:p>
        </p:txBody>
      </p:sp>
      <p:cxnSp>
        <p:nvCxnSpPr>
          <p:cNvPr id="184" name="Google Shape;184;p22"/>
          <p:cNvCxnSpPr/>
          <p:nvPr/>
        </p:nvCxnSpPr>
        <p:spPr>
          <a:xfrm rot="10800000">
            <a:off x="1467663" y="4029299"/>
            <a:ext cx="258600" cy="0"/>
          </a:xfrm>
          <a:prstGeom prst="straightConnector1">
            <a:avLst/>
          </a:prstGeom>
          <a:noFill/>
          <a:ln cap="flat" cmpd="sng" w="19050">
            <a:solidFill>
              <a:srgbClr val="515151"/>
            </a:solidFill>
            <a:prstDash val="solid"/>
            <a:round/>
            <a:headEnd len="med" w="med" type="none"/>
            <a:tailEnd len="med" w="med" type="triangle"/>
          </a:ln>
        </p:spPr>
      </p:cxnSp>
      <p:cxnSp>
        <p:nvCxnSpPr>
          <p:cNvPr id="185" name="Google Shape;185;p22"/>
          <p:cNvCxnSpPr/>
          <p:nvPr/>
        </p:nvCxnSpPr>
        <p:spPr>
          <a:xfrm rot="10800000">
            <a:off x="1467663" y="4174699"/>
            <a:ext cx="258600" cy="0"/>
          </a:xfrm>
          <a:prstGeom prst="straightConnector1">
            <a:avLst/>
          </a:prstGeom>
          <a:noFill/>
          <a:ln cap="flat" cmpd="sng" w="19050">
            <a:solidFill>
              <a:srgbClr val="515151"/>
            </a:solidFill>
            <a:prstDash val="solid"/>
            <a:round/>
            <a:headEnd len="med" w="med" type="triangle"/>
            <a:tailEnd len="med" w="med" type="none"/>
          </a:ln>
        </p:spPr>
      </p:cxnSp>
      <p:cxnSp>
        <p:nvCxnSpPr>
          <p:cNvPr id="186" name="Google Shape;186;p22"/>
          <p:cNvCxnSpPr>
            <a:stCxn id="183" idx="1"/>
            <a:endCxn id="187" idx="1"/>
          </p:cNvCxnSpPr>
          <p:nvPr/>
        </p:nvCxnSpPr>
        <p:spPr>
          <a:xfrm flipH="1" rot="10800000">
            <a:off x="1247588" y="606767"/>
            <a:ext cx="125700" cy="1122300"/>
          </a:xfrm>
          <a:prstGeom prst="curvedConnector3">
            <a:avLst>
              <a:gd fmla="val -189439" name="adj1"/>
            </a:avLst>
          </a:prstGeom>
          <a:noFill/>
          <a:ln cap="flat" cmpd="sng" w="19050">
            <a:solidFill>
              <a:srgbClr val="515151"/>
            </a:solidFill>
            <a:prstDash val="dot"/>
            <a:round/>
            <a:headEnd len="med" w="med" type="none"/>
            <a:tailEnd len="med" w="med" type="triangle"/>
          </a:ln>
        </p:spPr>
      </p:cxnSp>
      <p:sp>
        <p:nvSpPr>
          <p:cNvPr id="188" name="Google Shape;188;p22"/>
          <p:cNvSpPr/>
          <p:nvPr/>
        </p:nvSpPr>
        <p:spPr>
          <a:xfrm>
            <a:off x="3686179" y="170996"/>
            <a:ext cx="1418700" cy="605100"/>
          </a:xfrm>
          <a:prstGeom prst="roundRect">
            <a:avLst>
              <a:gd fmla="val 16667" name="adj"/>
            </a:avLst>
          </a:prstGeom>
          <a:solidFill>
            <a:srgbClr val="34A853"/>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F6F6F6"/>
                </a:solidFill>
              </a:rPr>
              <a:t>NewWordActivity</a:t>
            </a:r>
            <a:endParaRPr sz="1200">
              <a:solidFill>
                <a:srgbClr val="F6F6F6"/>
              </a:solidFill>
            </a:endParaRPr>
          </a:p>
        </p:txBody>
      </p:sp>
      <p:cxnSp>
        <p:nvCxnSpPr>
          <p:cNvPr id="189" name="Google Shape;189;p22"/>
          <p:cNvCxnSpPr/>
          <p:nvPr/>
        </p:nvCxnSpPr>
        <p:spPr>
          <a:xfrm rot="10800000">
            <a:off x="3090979" y="359901"/>
            <a:ext cx="595200" cy="0"/>
          </a:xfrm>
          <a:prstGeom prst="straightConnector1">
            <a:avLst/>
          </a:prstGeom>
          <a:noFill/>
          <a:ln cap="flat" cmpd="sng" w="19050">
            <a:solidFill>
              <a:srgbClr val="515151"/>
            </a:solidFill>
            <a:prstDash val="solid"/>
            <a:round/>
            <a:headEnd len="med" w="med" type="triangle"/>
            <a:tailEnd len="med" w="med" type="none"/>
          </a:ln>
        </p:spPr>
      </p:cxnSp>
      <p:cxnSp>
        <p:nvCxnSpPr>
          <p:cNvPr id="190" name="Google Shape;190;p22"/>
          <p:cNvCxnSpPr/>
          <p:nvPr/>
        </p:nvCxnSpPr>
        <p:spPr>
          <a:xfrm rot="10800000">
            <a:off x="3091121" y="564931"/>
            <a:ext cx="595200" cy="0"/>
          </a:xfrm>
          <a:prstGeom prst="straightConnector1">
            <a:avLst/>
          </a:prstGeom>
          <a:noFill/>
          <a:ln cap="flat" cmpd="sng" w="19050">
            <a:solidFill>
              <a:srgbClr val="515151"/>
            </a:solidFill>
            <a:prstDash val="solid"/>
            <a:round/>
            <a:headEnd len="med" w="med" type="none"/>
            <a:tailEnd len="med" w="med" type="triangle"/>
          </a:ln>
        </p:spPr>
      </p:cxnSp>
      <p:sp>
        <p:nvSpPr>
          <p:cNvPr id="191" name="Google Shape;191;p22"/>
          <p:cNvSpPr/>
          <p:nvPr/>
        </p:nvSpPr>
        <p:spPr>
          <a:xfrm>
            <a:off x="1379246" y="914263"/>
            <a:ext cx="1418700" cy="229200"/>
          </a:xfrm>
          <a:prstGeom prst="roundRect">
            <a:avLst>
              <a:gd fmla="val 16667" name="adj"/>
            </a:avLst>
          </a:prstGeom>
          <a:solidFill>
            <a:srgbClr val="63C377"/>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404040"/>
                </a:solidFill>
              </a:rPr>
              <a:t>WordListAdapter</a:t>
            </a:r>
            <a:endParaRPr sz="1200">
              <a:solidFill>
                <a:srgbClr val="F6F6F6"/>
              </a:solidFill>
            </a:endParaRPr>
          </a:p>
        </p:txBody>
      </p:sp>
      <p:sp>
        <p:nvSpPr>
          <p:cNvPr id="187" name="Google Shape;187;p22"/>
          <p:cNvSpPr/>
          <p:nvPr/>
        </p:nvSpPr>
        <p:spPr>
          <a:xfrm>
            <a:off x="1373390" y="492040"/>
            <a:ext cx="1418700" cy="229200"/>
          </a:xfrm>
          <a:prstGeom prst="roundRect">
            <a:avLst>
              <a:gd fmla="val 16667" name="adj"/>
            </a:avLst>
          </a:prstGeom>
          <a:solidFill>
            <a:srgbClr val="63C377"/>
          </a:solidFill>
          <a:ln cap="flat" cmpd="sng" w="2857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404040"/>
                </a:solidFill>
              </a:rPr>
              <a:t>Observer</a:t>
            </a:r>
            <a:endParaRPr sz="1200">
              <a:solidFill>
                <a:srgbClr val="F6F6F6"/>
              </a:solidFill>
            </a:endParaRPr>
          </a:p>
        </p:txBody>
      </p:sp>
      <p:cxnSp>
        <p:nvCxnSpPr>
          <p:cNvPr id="192" name="Google Shape;192;p22"/>
          <p:cNvCxnSpPr>
            <a:stCxn id="187" idx="2"/>
            <a:endCxn id="191" idx="0"/>
          </p:cNvCxnSpPr>
          <p:nvPr/>
        </p:nvCxnSpPr>
        <p:spPr>
          <a:xfrm>
            <a:off x="2082740" y="721240"/>
            <a:ext cx="6000" cy="192900"/>
          </a:xfrm>
          <a:prstGeom prst="straightConnector1">
            <a:avLst/>
          </a:prstGeom>
          <a:noFill/>
          <a:ln cap="flat" cmpd="sng" w="19050">
            <a:solidFill>
              <a:srgbClr val="515151"/>
            </a:solidFill>
            <a:prstDash val="solid"/>
            <a:round/>
            <a:headEnd len="med" w="med" type="none"/>
            <a:tailEnd len="med" w="med" type="triangle"/>
          </a:ln>
        </p:spPr>
      </p:cxnSp>
      <p:sp>
        <p:nvSpPr>
          <p:cNvPr id="193" name="Google Shape;193;p22"/>
          <p:cNvSpPr txBox="1"/>
          <p:nvPr/>
        </p:nvSpPr>
        <p:spPr>
          <a:xfrm>
            <a:off x="254700" y="2862325"/>
            <a:ext cx="681900" cy="192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Clr>
                <a:srgbClr val="000000"/>
              </a:buClr>
              <a:buSzPts val="1100"/>
              <a:buFont typeface="Arial"/>
              <a:buNone/>
            </a:pPr>
            <a:r>
              <a:rPr b="1" lang="en" sz="1100">
                <a:solidFill>
                  <a:srgbClr val="000000"/>
                </a:solidFill>
              </a:rPr>
              <a:t>Room</a:t>
            </a:r>
            <a:endParaRPr b="1" sz="1100">
              <a:solidFill>
                <a:srgbClr val="000000"/>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GDT master">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